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91" r:id="rId3"/>
    <p:sldId id="293" r:id="rId4"/>
    <p:sldId id="279" r:id="rId5"/>
    <p:sldId id="280" r:id="rId6"/>
    <p:sldId id="281" r:id="rId7"/>
    <p:sldId id="297" r:id="rId8"/>
    <p:sldId id="282" r:id="rId9"/>
    <p:sldId id="283" r:id="rId10"/>
    <p:sldId id="284" r:id="rId11"/>
    <p:sldId id="285" r:id="rId12"/>
    <p:sldId id="294" r:id="rId13"/>
    <p:sldId id="286" r:id="rId14"/>
    <p:sldId id="288" r:id="rId15"/>
    <p:sldId id="295" r:id="rId16"/>
    <p:sldId id="296" r:id="rId17"/>
    <p:sldId id="29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86299" autoAdjust="0"/>
  </p:normalViewPr>
  <p:slideViewPr>
    <p:cSldViewPr>
      <p:cViewPr varScale="1">
        <p:scale>
          <a:sx n="63" d="100"/>
          <a:sy n="63" d="100"/>
        </p:scale>
        <p:origin x="-135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55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915807-76E8-4500-8D28-CDA242F915C5}" type="datetimeFigureOut">
              <a:rPr lang="en-NZ" smtClean="0"/>
              <a:t>8/08/2016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CC8F7D-D7D3-4B7B-8E3D-D909AB99922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37720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/>
              <a:t>8/08/2016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0729-E0A5-47C7-85F9-A981FB186187}" type="slidenum">
              <a:rPr lang="en-NZ" smtClean="0"/>
              <a:t>‹#›</a:t>
            </a:fld>
            <a:endParaRPr lang="en-NZ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/>
              <a:t>8/08/2016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0729-E0A5-47C7-85F9-A981FB18618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/>
              <a:t>8/08/2016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0729-E0A5-47C7-85F9-A981FB18618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/>
              <a:t>8/08/2016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0729-E0A5-47C7-85F9-A981FB18618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/>
              <a:t>8/08/2016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3CB0729-E0A5-47C7-85F9-A981FB186187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/>
              <a:t>8/08/2016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0729-E0A5-47C7-85F9-A981FB18618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/>
              <a:t>8/08/2016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0729-E0A5-47C7-85F9-A981FB18618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/>
              <a:t>8/08/2016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0729-E0A5-47C7-85F9-A981FB18618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/>
              <a:t>8/08/2016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0729-E0A5-47C7-85F9-A981FB18618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/>
              <a:t>8/08/2016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0729-E0A5-47C7-85F9-A981FB18618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DD72-A8A5-455C-8607-595320E2BEA8}" type="datetimeFigureOut">
              <a:rPr lang="en-NZ" smtClean="0"/>
              <a:t>8/08/2016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0729-E0A5-47C7-85F9-A981FB18618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5E1DD72-A8A5-455C-8607-595320E2BEA8}" type="datetimeFigureOut">
              <a:rPr lang="en-NZ" smtClean="0"/>
              <a:t>8/08/2016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3CB0729-E0A5-47C7-85F9-A981FB186187}" type="slidenum">
              <a:rPr lang="en-NZ" smtClean="0"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 work </a:t>
            </a:r>
            <a:r>
              <a:rPr lang="en-NZ" dirty="0" smtClean="0"/>
              <a:t>“STRESS” </a:t>
            </a:r>
            <a:r>
              <a:rPr lang="en-NZ" dirty="0" smtClean="0"/>
              <a:t>AND HEALTH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NZ" dirty="0" smtClean="0"/>
              <a:t>Factors to Consider </a:t>
            </a:r>
          </a:p>
          <a:p>
            <a:endParaRPr lang="en-NZ" dirty="0" smtClean="0"/>
          </a:p>
          <a:p>
            <a:r>
              <a:rPr lang="en-NZ" dirty="0" smtClean="0"/>
              <a:t>Dr David Hartshorn</a:t>
            </a:r>
          </a:p>
          <a:p>
            <a:r>
              <a:rPr lang="en-NZ" dirty="0" smtClean="0"/>
              <a:t>Occupational Medicine Specialist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30668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Psychological Effects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Irritability</a:t>
            </a:r>
          </a:p>
          <a:p>
            <a:r>
              <a:rPr lang="en-NZ" dirty="0" smtClean="0"/>
              <a:t>Emotionally labile.</a:t>
            </a:r>
          </a:p>
          <a:p>
            <a:r>
              <a:rPr lang="en-NZ" dirty="0" smtClean="0"/>
              <a:t>Fatigue.</a:t>
            </a:r>
          </a:p>
          <a:p>
            <a:r>
              <a:rPr lang="en-NZ" dirty="0" smtClean="0"/>
              <a:t>Poor sleep.</a:t>
            </a:r>
          </a:p>
          <a:p>
            <a:r>
              <a:rPr lang="en-NZ" dirty="0" smtClean="0"/>
              <a:t>Anxiety/worry.</a:t>
            </a:r>
          </a:p>
          <a:p>
            <a:r>
              <a:rPr lang="en-NZ" dirty="0" smtClean="0"/>
              <a:t>Feeling overwhelmed.</a:t>
            </a:r>
          </a:p>
          <a:p>
            <a:r>
              <a:rPr lang="en-NZ" dirty="0" smtClean="0"/>
              <a:t>Low mood.</a:t>
            </a:r>
          </a:p>
          <a:p>
            <a:r>
              <a:rPr lang="en-NZ" dirty="0" smtClean="0"/>
              <a:t>Low motivation/energy.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5982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Cognitive Effects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Attention.</a:t>
            </a:r>
          </a:p>
          <a:p>
            <a:r>
              <a:rPr lang="en-NZ" dirty="0" smtClean="0"/>
              <a:t>Concentration.</a:t>
            </a:r>
          </a:p>
          <a:p>
            <a:r>
              <a:rPr lang="en-NZ" dirty="0" smtClean="0"/>
              <a:t>Forgetfulness.</a:t>
            </a:r>
          </a:p>
          <a:p>
            <a:r>
              <a:rPr lang="en-NZ" dirty="0" smtClean="0"/>
              <a:t>Decision making.</a:t>
            </a:r>
          </a:p>
          <a:p>
            <a:endParaRPr lang="en-NZ" dirty="0"/>
          </a:p>
          <a:p>
            <a:r>
              <a:rPr lang="en-NZ" dirty="0" smtClean="0"/>
              <a:t>Work quality- performance issues. Can </a:t>
            </a:r>
            <a:r>
              <a:rPr lang="en-NZ" dirty="0" smtClean="0"/>
              <a:t>create self reinforcing cycle. </a:t>
            </a:r>
            <a:endParaRPr lang="en-NZ" dirty="0" smtClean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2359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Defined Illnesses</a:t>
            </a:r>
            <a:endParaRPr lang="en-NZ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Distress vs Mental illness.</a:t>
            </a:r>
          </a:p>
          <a:p>
            <a:r>
              <a:rPr lang="en-NZ" dirty="0" smtClean="0"/>
              <a:t>Is largely defined by the impact on social or occupational functioning</a:t>
            </a:r>
            <a:r>
              <a:rPr lang="en-NZ" dirty="0" smtClean="0"/>
              <a:t>.</a:t>
            </a:r>
          </a:p>
          <a:p>
            <a:r>
              <a:rPr lang="en-NZ" dirty="0" smtClean="0"/>
              <a:t>Criteria based diagnosis.</a:t>
            </a:r>
            <a:endParaRPr lang="en-NZ" dirty="0" smtClean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49940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Protective Factors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Demand-</a:t>
            </a:r>
            <a:r>
              <a:rPr lang="en-NZ" i="1" dirty="0" smtClean="0"/>
              <a:t>control-support</a:t>
            </a:r>
            <a:r>
              <a:rPr lang="en-NZ" dirty="0" smtClean="0"/>
              <a:t> model.</a:t>
            </a:r>
          </a:p>
          <a:p>
            <a:r>
              <a:rPr lang="en-NZ" dirty="0" smtClean="0"/>
              <a:t>Job control-decision latitude.</a:t>
            </a:r>
          </a:p>
          <a:p>
            <a:r>
              <a:rPr lang="en-NZ" dirty="0" smtClean="0"/>
              <a:t>Social supports- home and work.</a:t>
            </a:r>
          </a:p>
          <a:p>
            <a:r>
              <a:rPr lang="en-NZ" dirty="0" smtClean="0"/>
              <a:t>Coping style- problem focussed- resilience assets -(relationships /EQ /competence /optimism/coping skills).</a:t>
            </a:r>
          </a:p>
          <a:p>
            <a:r>
              <a:rPr lang="en-NZ" dirty="0" smtClean="0"/>
              <a:t>Open communication- team/manager.</a:t>
            </a:r>
          </a:p>
          <a:p>
            <a:r>
              <a:rPr lang="en-NZ" dirty="0" smtClean="0"/>
              <a:t>Leadership- walk the walk.</a:t>
            </a:r>
          </a:p>
          <a:p>
            <a:pPr marL="137160" indent="0">
              <a:buNone/>
            </a:pPr>
            <a:r>
              <a:rPr lang="en-NZ" dirty="0" smtClean="0"/>
              <a:t>.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5586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Vulnerabilities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Additional stressors away from work.</a:t>
            </a:r>
          </a:p>
          <a:p>
            <a:r>
              <a:rPr lang="en-NZ" dirty="0" smtClean="0"/>
              <a:t>Mal-adaptive coping styles- palliative, avoidant, emotional.</a:t>
            </a:r>
          </a:p>
          <a:p>
            <a:r>
              <a:rPr lang="en-NZ" dirty="0" smtClean="0"/>
              <a:t>Minimal social supports.</a:t>
            </a:r>
          </a:p>
          <a:p>
            <a:r>
              <a:rPr lang="en-NZ" dirty="0" smtClean="0"/>
              <a:t>High levels of “need for control” results in high intrinsic work demands.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19092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Coping Styles</a:t>
            </a:r>
            <a:endParaRPr lang="en-NZ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Palliative.</a:t>
            </a:r>
          </a:p>
          <a:p>
            <a:r>
              <a:rPr lang="en-NZ" dirty="0" smtClean="0"/>
              <a:t>Emotional.</a:t>
            </a:r>
          </a:p>
          <a:p>
            <a:r>
              <a:rPr lang="en-NZ" dirty="0" smtClean="0"/>
              <a:t>Avoidant.</a:t>
            </a:r>
          </a:p>
          <a:p>
            <a:r>
              <a:rPr lang="en-NZ" dirty="0" smtClean="0"/>
              <a:t>Social.</a:t>
            </a:r>
          </a:p>
          <a:p>
            <a:endParaRPr lang="en-NZ" dirty="0"/>
          </a:p>
          <a:p>
            <a:r>
              <a:rPr lang="en-NZ" dirty="0" smtClean="0"/>
              <a:t>Problem focussed.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91620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Return To Work Approach</a:t>
            </a:r>
            <a:endParaRPr lang="en-NZ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Treat the illness if present.</a:t>
            </a:r>
          </a:p>
          <a:p>
            <a:r>
              <a:rPr lang="en-NZ" dirty="0" smtClean="0"/>
              <a:t>Understand the contributing factors.</a:t>
            </a:r>
          </a:p>
          <a:p>
            <a:r>
              <a:rPr lang="en-NZ" dirty="0" smtClean="0"/>
              <a:t>Address those factors if </a:t>
            </a:r>
            <a:r>
              <a:rPr lang="en-NZ" dirty="0" smtClean="0"/>
              <a:t>possible- can anything change?</a:t>
            </a:r>
            <a:endParaRPr lang="en-NZ" dirty="0" smtClean="0"/>
          </a:p>
          <a:p>
            <a:r>
              <a:rPr lang="en-NZ" dirty="0" smtClean="0"/>
              <a:t>Consider work and non work stressors.</a:t>
            </a:r>
          </a:p>
          <a:p>
            <a:r>
              <a:rPr lang="en-NZ" dirty="0" smtClean="0"/>
              <a:t>Consider the coping styles/resilience factors.</a:t>
            </a:r>
          </a:p>
          <a:p>
            <a:r>
              <a:rPr lang="en-NZ" dirty="0" smtClean="0"/>
              <a:t>Assess the level of function-work fitness.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456533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mtClean="0"/>
              <a:t>Questions?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2070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Outline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Terminology.</a:t>
            </a:r>
          </a:p>
          <a:p>
            <a:r>
              <a:rPr lang="en-NZ" dirty="0" smtClean="0"/>
              <a:t>Positive elements of work.</a:t>
            </a:r>
          </a:p>
          <a:p>
            <a:r>
              <a:rPr lang="en-NZ" dirty="0" smtClean="0"/>
              <a:t>Negative elements of work.</a:t>
            </a:r>
          </a:p>
          <a:p>
            <a:r>
              <a:rPr lang="en-NZ" dirty="0" smtClean="0"/>
              <a:t>Relationship between work and psychology.</a:t>
            </a:r>
          </a:p>
          <a:p>
            <a:r>
              <a:rPr lang="en-NZ" dirty="0" smtClean="0"/>
              <a:t>Signs of strain or distress.</a:t>
            </a:r>
          </a:p>
          <a:p>
            <a:r>
              <a:rPr lang="en-NZ" dirty="0" smtClean="0"/>
              <a:t>Protective factors- resilience.</a:t>
            </a:r>
          </a:p>
          <a:p>
            <a:r>
              <a:rPr lang="en-NZ" dirty="0" smtClean="0"/>
              <a:t>Return to Work Consideration.</a:t>
            </a:r>
            <a:endParaRPr lang="en-NZ" dirty="0" smtClean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49815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Occupational Medicine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A medical specialty concerned with the interaction between health and work.</a:t>
            </a:r>
          </a:p>
          <a:p>
            <a:r>
              <a:rPr lang="en-NZ" dirty="0" smtClean="0"/>
              <a:t>How work affects health.</a:t>
            </a:r>
          </a:p>
          <a:p>
            <a:r>
              <a:rPr lang="en-NZ" dirty="0" smtClean="0"/>
              <a:t>How health affects work.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87948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Terminology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“stress”- means different things to different people.</a:t>
            </a:r>
          </a:p>
          <a:p>
            <a:r>
              <a:rPr lang="en-NZ" dirty="0" smtClean="0"/>
              <a:t>Stressor- the thing that is creating load.</a:t>
            </a:r>
          </a:p>
          <a:p>
            <a:r>
              <a:rPr lang="en-NZ" dirty="0" smtClean="0"/>
              <a:t>Strain- the state of being under load.</a:t>
            </a:r>
          </a:p>
          <a:p>
            <a:r>
              <a:rPr lang="en-NZ" dirty="0" smtClean="0"/>
              <a:t>Distress- being under load and unhappy about it.</a:t>
            </a:r>
          </a:p>
          <a:p>
            <a:r>
              <a:rPr lang="en-NZ" dirty="0" smtClean="0"/>
              <a:t>Illness- defined criteria.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85888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Positive Elements of Work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Stimulating-challenging.</a:t>
            </a:r>
          </a:p>
          <a:p>
            <a:r>
              <a:rPr lang="en-NZ" dirty="0" smtClean="0"/>
              <a:t>Meaningful.</a:t>
            </a:r>
          </a:p>
          <a:p>
            <a:r>
              <a:rPr lang="en-NZ" dirty="0" smtClean="0"/>
              <a:t>Prospects for advancement.</a:t>
            </a:r>
          </a:p>
          <a:p>
            <a:r>
              <a:rPr lang="en-NZ" dirty="0" smtClean="0"/>
              <a:t>Team </a:t>
            </a:r>
            <a:r>
              <a:rPr lang="en-NZ" dirty="0" smtClean="0"/>
              <a:t>work/social interaction.</a:t>
            </a:r>
            <a:endParaRPr lang="en-NZ" dirty="0" smtClean="0"/>
          </a:p>
          <a:p>
            <a:r>
              <a:rPr lang="en-NZ" dirty="0" smtClean="0"/>
              <a:t>Recognition.</a:t>
            </a:r>
          </a:p>
          <a:p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18051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Potential </a:t>
            </a:r>
            <a:r>
              <a:rPr lang="en-NZ" dirty="0" smtClean="0"/>
              <a:t>Negative Elements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High work load.</a:t>
            </a:r>
          </a:p>
          <a:p>
            <a:r>
              <a:rPr lang="en-NZ" dirty="0" smtClean="0"/>
              <a:t>Qualitative overload- skills mismatch.</a:t>
            </a:r>
          </a:p>
          <a:p>
            <a:r>
              <a:rPr lang="en-NZ" dirty="0" smtClean="0"/>
              <a:t>Deadline pressures.</a:t>
            </a:r>
          </a:p>
          <a:p>
            <a:r>
              <a:rPr lang="en-NZ" dirty="0" smtClean="0"/>
              <a:t>Long/irregular work hours.</a:t>
            </a:r>
          </a:p>
          <a:p>
            <a:r>
              <a:rPr lang="en-NZ" dirty="0" smtClean="0"/>
              <a:t>Work-life balance/conflict.</a:t>
            </a:r>
          </a:p>
          <a:p>
            <a:r>
              <a:rPr lang="en-NZ" dirty="0" smtClean="0"/>
              <a:t>Role or task uncertainty or ambiguity.</a:t>
            </a:r>
          </a:p>
          <a:p>
            <a:r>
              <a:rPr lang="en-NZ" dirty="0" smtClean="0"/>
              <a:t>Interpersonal conflict.</a:t>
            </a:r>
          </a:p>
          <a:p>
            <a:r>
              <a:rPr lang="en-NZ" dirty="0" smtClean="0"/>
              <a:t>Inherently unpleasant work</a:t>
            </a:r>
            <a:r>
              <a:rPr lang="en-NZ" dirty="0" smtClean="0"/>
              <a:t>.</a:t>
            </a:r>
          </a:p>
          <a:p>
            <a:r>
              <a:rPr lang="en-NZ" dirty="0" smtClean="0"/>
              <a:t>Low job control.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32201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Models of Work and Psychology</a:t>
            </a:r>
            <a:endParaRPr lang="en-NZ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Demand-control-support model.</a:t>
            </a:r>
          </a:p>
          <a:p>
            <a:r>
              <a:rPr lang="en-NZ" dirty="0" smtClean="0"/>
              <a:t>Effort- reward model.</a:t>
            </a:r>
          </a:p>
          <a:p>
            <a:r>
              <a:rPr lang="en-NZ" dirty="0" smtClean="0"/>
              <a:t>Person-environment fit </a:t>
            </a:r>
            <a:r>
              <a:rPr lang="en-NZ" dirty="0" smtClean="0"/>
              <a:t>model- ability vs demand and aspiration vs supply.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82019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How Does “Strain” or Distress Manifest?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Physical effects</a:t>
            </a:r>
          </a:p>
          <a:p>
            <a:r>
              <a:rPr lang="en-NZ" dirty="0" smtClean="0"/>
              <a:t>Psychological effects.</a:t>
            </a:r>
          </a:p>
          <a:p>
            <a:r>
              <a:rPr lang="en-NZ" dirty="0" smtClean="0"/>
              <a:t>Cognitive effects.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94592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Physical Effects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Due to continued activation of “fight or flight”.</a:t>
            </a:r>
          </a:p>
          <a:p>
            <a:r>
              <a:rPr lang="en-NZ" dirty="0" smtClean="0"/>
              <a:t>Headache.</a:t>
            </a:r>
          </a:p>
          <a:p>
            <a:r>
              <a:rPr lang="en-NZ" dirty="0" smtClean="0"/>
              <a:t>Muscle tightness or pain.</a:t>
            </a:r>
          </a:p>
          <a:p>
            <a:r>
              <a:rPr lang="en-NZ" dirty="0" smtClean="0"/>
              <a:t>Fatigue.</a:t>
            </a:r>
          </a:p>
          <a:p>
            <a:r>
              <a:rPr lang="en-NZ" dirty="0" smtClean="0"/>
              <a:t>Gut upset.</a:t>
            </a:r>
          </a:p>
          <a:p>
            <a:r>
              <a:rPr lang="en-NZ" dirty="0" smtClean="0"/>
              <a:t>Appetite changes.</a:t>
            </a:r>
          </a:p>
          <a:p>
            <a:r>
              <a:rPr lang="en-NZ" dirty="0" smtClean="0"/>
              <a:t>Palpitations.</a:t>
            </a:r>
          </a:p>
          <a:p>
            <a:r>
              <a:rPr lang="en-NZ" dirty="0" smtClean="0"/>
              <a:t>Shortness of breath.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442904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978</TotalTime>
  <Words>447</Words>
  <Application>Microsoft Office PowerPoint</Application>
  <PresentationFormat>On-screen Show (4:3)</PresentationFormat>
  <Paragraphs>104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Apex</vt:lpstr>
      <vt:lpstr> work “STRESS” AND HEALTH</vt:lpstr>
      <vt:lpstr>Outline</vt:lpstr>
      <vt:lpstr>Occupational Medicine</vt:lpstr>
      <vt:lpstr>Terminology</vt:lpstr>
      <vt:lpstr>Positive Elements of Work</vt:lpstr>
      <vt:lpstr>Potential Negative Elements</vt:lpstr>
      <vt:lpstr>Models of Work and Psychology</vt:lpstr>
      <vt:lpstr>How Does “Strain” or Distress Manifest?</vt:lpstr>
      <vt:lpstr>Physical Effects</vt:lpstr>
      <vt:lpstr>Psychological Effects</vt:lpstr>
      <vt:lpstr>Cognitive Effects</vt:lpstr>
      <vt:lpstr>Defined Illnesses</vt:lpstr>
      <vt:lpstr>Protective Factors</vt:lpstr>
      <vt:lpstr>Vulnerabilities</vt:lpstr>
      <vt:lpstr>Coping Styles</vt:lpstr>
      <vt:lpstr>Return To Work Approach</vt:lpstr>
      <vt:lpstr>Questions?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 Fitness and chronic Pain.</dc:title>
  <dc:creator>david</dc:creator>
  <cp:lastModifiedBy>david</cp:lastModifiedBy>
  <cp:revision>36</cp:revision>
  <dcterms:created xsi:type="dcterms:W3CDTF">2012-08-01T07:15:05Z</dcterms:created>
  <dcterms:modified xsi:type="dcterms:W3CDTF">2016-08-07T23:16:21Z</dcterms:modified>
</cp:coreProperties>
</file>