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0" r:id="rId1"/>
  </p:sldMasterIdLst>
  <p:notesMasterIdLst>
    <p:notesMasterId r:id="rId25"/>
  </p:notesMasterIdLst>
  <p:sldIdLst>
    <p:sldId id="256" r:id="rId2"/>
    <p:sldId id="257" r:id="rId3"/>
    <p:sldId id="281" r:id="rId4"/>
    <p:sldId id="282" r:id="rId5"/>
    <p:sldId id="258" r:id="rId6"/>
    <p:sldId id="283" r:id="rId7"/>
    <p:sldId id="284" r:id="rId8"/>
    <p:sldId id="285" r:id="rId9"/>
    <p:sldId id="286" r:id="rId10"/>
    <p:sldId id="288" r:id="rId11"/>
    <p:sldId id="289" r:id="rId12"/>
    <p:sldId id="287" r:id="rId13"/>
    <p:sldId id="300" r:id="rId14"/>
    <p:sldId id="295" r:id="rId15"/>
    <p:sldId id="299" r:id="rId16"/>
    <p:sldId id="296" r:id="rId17"/>
    <p:sldId id="297" r:id="rId18"/>
    <p:sldId id="298" r:id="rId19"/>
    <p:sldId id="290" r:id="rId20"/>
    <p:sldId id="292" r:id="rId21"/>
    <p:sldId id="291" r:id="rId22"/>
    <p:sldId id="294" r:id="rId23"/>
    <p:sldId id="301" r:id="rId24"/>
  </p:sldIdLst>
  <p:sldSz cx="9144000" cy="6858000" type="screen4x3"/>
  <p:notesSz cx="6858000" cy="9144000"/>
  <p:defaultTextStyle>
    <a:defPPr>
      <a:defRPr lang="en-NZ"/>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30E05"/>
    <a:srgbClr val="571148"/>
    <a:srgbClr val="462223"/>
    <a:srgbClr val="6C0000"/>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737" autoAdjust="0"/>
  </p:normalViewPr>
  <p:slideViewPr>
    <p:cSldViewPr>
      <p:cViewPr varScale="1">
        <p:scale>
          <a:sx n="82" d="100"/>
          <a:sy n="82" d="100"/>
        </p:scale>
        <p:origin x="854" y="67"/>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percentStacked"/>
        <c:varyColors val="0"/>
        <c:ser>
          <c:idx val="0"/>
          <c:order val="0"/>
          <c:tx>
            <c:strRef>
              <c:f>Sheet1!$B$1</c:f>
              <c:strCache>
                <c:ptCount val="1"/>
                <c:pt idx="0">
                  <c:v>Series 1</c:v>
                </c:pt>
              </c:strCache>
            </c:strRef>
          </c:tx>
          <c:spPr>
            <a:solidFill>
              <a:schemeClr val="accent1"/>
            </a:solidFill>
            <a:ln>
              <a:solidFill>
                <a:schemeClr val="tx1"/>
              </a:solidFill>
            </a:ln>
            <a:effectLst/>
          </c:spPr>
          <c:invertIfNegative val="0"/>
          <c:cat>
            <c:strRef>
              <c:f>Sheet1!$A$2:$A$6</c:f>
              <c:strCache>
                <c:ptCount val="5"/>
                <c:pt idx="0">
                  <c:v>Employment</c:v>
                </c:pt>
                <c:pt idx="1">
                  <c:v>Government Activity</c:v>
                </c:pt>
                <c:pt idx="2">
                  <c:v>Provision of Goods and Services</c:v>
                </c:pt>
                <c:pt idx="3">
                  <c:v>Pre-employment</c:v>
                </c:pt>
                <c:pt idx="4">
                  <c:v>Land, Housing and Accomodation</c:v>
                </c:pt>
              </c:strCache>
            </c:strRef>
          </c:cat>
          <c:val>
            <c:numRef>
              <c:f>Sheet1!$B$2:$B$6</c:f>
              <c:numCache>
                <c:formatCode>General</c:formatCode>
                <c:ptCount val="5"/>
                <c:pt idx="0">
                  <c:v>30</c:v>
                </c:pt>
                <c:pt idx="1">
                  <c:v>28</c:v>
                </c:pt>
                <c:pt idx="2">
                  <c:v>16</c:v>
                </c:pt>
                <c:pt idx="3">
                  <c:v>9</c:v>
                </c:pt>
                <c:pt idx="4">
                  <c:v>5</c:v>
                </c:pt>
              </c:numCache>
            </c:numRef>
          </c:val>
          <c:extLst>
            <c:ext xmlns:c16="http://schemas.microsoft.com/office/drawing/2014/chart" uri="{C3380CC4-5D6E-409C-BE32-E72D297353CC}">
              <c16:uniqueId val="{00000000-8217-4A7D-A089-9E3C541D29D0}"/>
            </c:ext>
          </c:extLst>
        </c:ser>
        <c:ser>
          <c:idx val="1"/>
          <c:order val="1"/>
          <c:tx>
            <c:strRef>
              <c:f>Sheet1!$C$1</c:f>
              <c:strCache>
                <c:ptCount val="1"/>
                <c:pt idx="0">
                  <c:v>Series 3</c:v>
                </c:pt>
              </c:strCache>
            </c:strRef>
          </c:tx>
          <c:spPr>
            <a:solidFill>
              <a:schemeClr val="accent3"/>
            </a:solidFill>
            <a:ln>
              <a:solidFill>
                <a:schemeClr val="tx1"/>
              </a:solidFill>
            </a:ln>
            <a:effectLst/>
          </c:spPr>
          <c:invertIfNegative val="0"/>
          <c:cat>
            <c:strRef>
              <c:f>Sheet1!$A$2:$A$6</c:f>
              <c:strCache>
                <c:ptCount val="5"/>
                <c:pt idx="0">
                  <c:v>Employment</c:v>
                </c:pt>
                <c:pt idx="1">
                  <c:v>Government Activity</c:v>
                </c:pt>
                <c:pt idx="2">
                  <c:v>Provision of Goods and Services</c:v>
                </c:pt>
                <c:pt idx="3">
                  <c:v>Pre-employment</c:v>
                </c:pt>
                <c:pt idx="4">
                  <c:v>Land, Housing and Accomodation</c:v>
                </c:pt>
              </c:strCache>
            </c:strRef>
          </c:cat>
          <c:val>
            <c:numRef>
              <c:f>Sheet1!$C$2:$C$6</c:f>
              <c:numCache>
                <c:formatCode>General</c:formatCode>
                <c:ptCount val="5"/>
                <c:pt idx="0">
                  <c:v>70</c:v>
                </c:pt>
                <c:pt idx="1">
                  <c:v>72</c:v>
                </c:pt>
                <c:pt idx="2">
                  <c:v>84</c:v>
                </c:pt>
                <c:pt idx="3">
                  <c:v>81</c:v>
                </c:pt>
                <c:pt idx="4">
                  <c:v>95</c:v>
                </c:pt>
              </c:numCache>
            </c:numRef>
          </c:val>
          <c:extLst>
            <c:ext xmlns:c16="http://schemas.microsoft.com/office/drawing/2014/chart" uri="{C3380CC4-5D6E-409C-BE32-E72D297353CC}">
              <c16:uniqueId val="{00000003-8217-4A7D-A089-9E3C541D29D0}"/>
            </c:ext>
          </c:extLst>
        </c:ser>
        <c:dLbls>
          <c:showLegendKey val="0"/>
          <c:showVal val="0"/>
          <c:showCatName val="0"/>
          <c:showSerName val="0"/>
          <c:showPercent val="0"/>
          <c:showBubbleSize val="0"/>
        </c:dLbls>
        <c:gapWidth val="150"/>
        <c:overlap val="100"/>
        <c:axId val="573748552"/>
        <c:axId val="573748880"/>
      </c:barChart>
      <c:catAx>
        <c:axId val="573748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73748880"/>
        <c:crosses val="autoZero"/>
        <c:auto val="1"/>
        <c:lblAlgn val="ctr"/>
        <c:lblOffset val="100"/>
        <c:noMultiLvlLbl val="0"/>
      </c:catAx>
      <c:valAx>
        <c:axId val="57374888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73748552"/>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Grounds</a:t>
            </a:r>
            <a:r>
              <a:rPr lang="en-US" baseline="0" dirty="0"/>
              <a:t> of complaints relating to insurance</a:t>
            </a:r>
            <a:endParaRPr lang="en-US" dirty="0"/>
          </a:p>
        </c:rich>
      </c:tx>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solidFill>
            <a:ln>
              <a:noFill/>
            </a:ln>
            <a:effectLst/>
          </c:spPr>
          <c:invertIfNegative val="0"/>
          <c:cat>
            <c:strRef>
              <c:f>Sheet1!$A$2:$A$9</c:f>
              <c:strCache>
                <c:ptCount val="7"/>
                <c:pt idx="0">
                  <c:v>Age</c:v>
                </c:pt>
                <c:pt idx="1">
                  <c:v>Sex</c:v>
                </c:pt>
                <c:pt idx="2">
                  <c:v>Sexual Orientation</c:v>
                </c:pt>
                <c:pt idx="3">
                  <c:v>Disability (Physical)</c:v>
                </c:pt>
                <c:pt idx="4">
                  <c:v>Disability (Mental)</c:v>
                </c:pt>
                <c:pt idx="5">
                  <c:v>Marital Status</c:v>
                </c:pt>
                <c:pt idx="6">
                  <c:v>Other</c:v>
                </c:pt>
              </c:strCache>
            </c:strRef>
          </c:cat>
          <c:val>
            <c:numRef>
              <c:f>Sheet1!$B$2:$B$9</c:f>
              <c:numCache>
                <c:formatCode>General</c:formatCode>
                <c:ptCount val="8"/>
                <c:pt idx="0">
                  <c:v>8</c:v>
                </c:pt>
                <c:pt idx="1">
                  <c:v>1</c:v>
                </c:pt>
                <c:pt idx="2">
                  <c:v>1</c:v>
                </c:pt>
                <c:pt idx="3">
                  <c:v>8</c:v>
                </c:pt>
                <c:pt idx="4">
                  <c:v>9</c:v>
                </c:pt>
                <c:pt idx="5">
                  <c:v>1</c:v>
                </c:pt>
                <c:pt idx="6">
                  <c:v>5</c:v>
                </c:pt>
              </c:numCache>
            </c:numRef>
          </c:val>
          <c:extLst>
            <c:ext xmlns:c16="http://schemas.microsoft.com/office/drawing/2014/chart" uri="{C3380CC4-5D6E-409C-BE32-E72D297353CC}">
              <c16:uniqueId val="{00000000-C319-4B7E-A834-9AB0FB0A566A}"/>
            </c:ext>
          </c:extLst>
        </c:ser>
        <c:dLbls>
          <c:showLegendKey val="0"/>
          <c:showVal val="0"/>
          <c:showCatName val="0"/>
          <c:showSerName val="0"/>
          <c:showPercent val="0"/>
          <c:showBubbleSize val="0"/>
        </c:dLbls>
        <c:gapWidth val="219"/>
        <c:overlap val="-27"/>
        <c:axId val="562620504"/>
        <c:axId val="562615256"/>
      </c:barChart>
      <c:catAx>
        <c:axId val="56262050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2615256"/>
        <c:crosses val="autoZero"/>
        <c:auto val="1"/>
        <c:lblAlgn val="ctr"/>
        <c:lblOffset val="100"/>
        <c:noMultiLvlLbl val="0"/>
      </c:catAx>
      <c:valAx>
        <c:axId val="562615256"/>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56262050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1">
  <a:schemeClr val="accent1"/>
  <a:schemeClr val="accent3"/>
  <a:schemeClr val="accent5"/>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vl1pPr>
          </a:lstStyle>
          <a:p>
            <a:pPr>
              <a:defRPr/>
            </a:pPr>
            <a:endParaRPr lang="en-US"/>
          </a:p>
        </p:txBody>
      </p:sp>
      <p:sp>
        <p:nvSpPr>
          <p:cNvPr id="1433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smtClean="0"/>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4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434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vl1pPr>
          </a:lstStyle>
          <a:p>
            <a:pPr>
              <a:defRPr/>
            </a:pPr>
            <a:endParaRPr lang="en-US"/>
          </a:p>
        </p:txBody>
      </p:sp>
      <p:sp>
        <p:nvSpPr>
          <p:cNvPr id="1434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smtClean="0"/>
            </a:lvl1pPr>
          </a:lstStyle>
          <a:p>
            <a:pPr>
              <a:defRPr/>
            </a:pPr>
            <a:fld id="{8D0F0B3A-165C-42B8-898B-930E798BBEFB}" type="slidenum">
              <a:rPr lang="en-US"/>
              <a:pPr>
                <a:defRPr/>
              </a:pPr>
              <a:t>‹#›</a:t>
            </a:fld>
            <a:endParaRPr lang="en-US"/>
          </a:p>
        </p:txBody>
      </p:sp>
    </p:spTree>
    <p:extLst>
      <p:ext uri="{BB962C8B-B14F-4D97-AF65-F5344CB8AC3E}">
        <p14:creationId xmlns:p14="http://schemas.microsoft.com/office/powerpoint/2010/main" val="138111754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latin typeface="Calibri" panose="020F0502020204030204" pitchFamily="34" charset="0"/>
              </a:rPr>
              <a:t>the power to award damages and other remedies for a breach of the Human Rights Act. </a:t>
            </a:r>
            <a:endParaRPr lang="en-NZ" dirty="0"/>
          </a:p>
        </p:txBody>
      </p:sp>
      <p:sp>
        <p:nvSpPr>
          <p:cNvPr id="4" name="Slide Number Placeholder 3"/>
          <p:cNvSpPr>
            <a:spLocks noGrp="1"/>
          </p:cNvSpPr>
          <p:nvPr>
            <p:ph type="sldNum" sz="quarter" idx="10"/>
          </p:nvPr>
        </p:nvSpPr>
        <p:spPr/>
        <p:txBody>
          <a:bodyPr/>
          <a:lstStyle/>
          <a:p>
            <a:pPr>
              <a:defRPr/>
            </a:pPr>
            <a:fld id="{8D0F0B3A-165C-42B8-898B-930E798BBEFB}" type="slidenum">
              <a:rPr lang="en-US" smtClean="0"/>
              <a:pPr>
                <a:defRPr/>
              </a:pPr>
              <a:t>7</a:t>
            </a:fld>
            <a:endParaRPr lang="en-US"/>
          </a:p>
        </p:txBody>
      </p:sp>
    </p:spTree>
    <p:extLst>
      <p:ext uri="{BB962C8B-B14F-4D97-AF65-F5344CB8AC3E}">
        <p14:creationId xmlns:p14="http://schemas.microsoft.com/office/powerpoint/2010/main" val="17629901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Arial" charset="0"/>
                <a:ea typeface="+mn-ea"/>
                <a:cs typeface="+mn-cs"/>
              </a:rPr>
              <a:t>In the year ending 30 June 2016, the Commission received a total of 5,336 enquiries and complaints, of which 1,274 were complaints which had the potential to fall within the scope of the unlawful discrimination provisions of the Human Rights Act.</a:t>
            </a:r>
            <a:endParaRPr lang="en-NZ" sz="1200" kern="1200" dirty="0">
              <a:solidFill>
                <a:schemeClr val="tx1"/>
              </a:solidFill>
              <a:effectLst/>
              <a:latin typeface="Arial" charset="0"/>
              <a:ea typeface="+mn-ea"/>
              <a:cs typeface="+mn-cs"/>
            </a:endParaRPr>
          </a:p>
          <a:p>
            <a:r>
              <a:rPr lang="en-NZ" sz="1200" kern="1200" dirty="0">
                <a:solidFill>
                  <a:schemeClr val="tx1"/>
                </a:solidFill>
                <a:effectLst/>
                <a:latin typeface="Arial" charset="0"/>
                <a:ea typeface="+mn-ea"/>
                <a:cs typeface="+mn-cs"/>
              </a:rPr>
              <a:t> </a:t>
            </a:r>
          </a:p>
          <a:p>
            <a:r>
              <a:rPr lang="en-NZ" sz="1200" kern="1200" dirty="0">
                <a:solidFill>
                  <a:schemeClr val="tx1"/>
                </a:solidFill>
                <a:effectLst/>
                <a:latin typeface="Arial" charset="0"/>
                <a:ea typeface="+mn-ea"/>
                <a:cs typeface="+mn-cs"/>
              </a:rPr>
              <a:t>In the 12 months ended 19 September 2016, the Commission received in the order of 30 enquiries and complaints which related to insurance”.</a:t>
            </a:r>
          </a:p>
          <a:p>
            <a:endParaRPr lang="en-NZ" dirty="0"/>
          </a:p>
        </p:txBody>
      </p:sp>
      <p:sp>
        <p:nvSpPr>
          <p:cNvPr id="4" name="Slide Number Placeholder 3"/>
          <p:cNvSpPr>
            <a:spLocks noGrp="1"/>
          </p:cNvSpPr>
          <p:nvPr>
            <p:ph type="sldNum" sz="quarter" idx="10"/>
          </p:nvPr>
        </p:nvSpPr>
        <p:spPr/>
        <p:txBody>
          <a:bodyPr/>
          <a:lstStyle/>
          <a:p>
            <a:pPr>
              <a:defRPr/>
            </a:pPr>
            <a:fld id="{8D0F0B3A-165C-42B8-898B-930E798BBEFB}" type="slidenum">
              <a:rPr lang="en-US" smtClean="0"/>
              <a:pPr>
                <a:defRPr/>
              </a:pPr>
              <a:t>10</a:t>
            </a:fld>
            <a:endParaRPr lang="en-US"/>
          </a:p>
        </p:txBody>
      </p:sp>
    </p:spTree>
    <p:extLst>
      <p:ext uri="{BB962C8B-B14F-4D97-AF65-F5344CB8AC3E}">
        <p14:creationId xmlns:p14="http://schemas.microsoft.com/office/powerpoint/2010/main" val="42655534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Z" dirty="0"/>
              <a:t>Discuss</a:t>
            </a:r>
            <a:r>
              <a:rPr lang="en-NZ" baseline="0" dirty="0"/>
              <a:t> reasonableness as well here.</a:t>
            </a:r>
            <a:endParaRPr lang="en-NZ" dirty="0"/>
          </a:p>
        </p:txBody>
      </p:sp>
      <p:sp>
        <p:nvSpPr>
          <p:cNvPr id="4" name="Slide Number Placeholder 3"/>
          <p:cNvSpPr>
            <a:spLocks noGrp="1"/>
          </p:cNvSpPr>
          <p:nvPr>
            <p:ph type="sldNum" sz="quarter" idx="10"/>
          </p:nvPr>
        </p:nvSpPr>
        <p:spPr/>
        <p:txBody>
          <a:bodyPr/>
          <a:lstStyle/>
          <a:p>
            <a:pPr>
              <a:defRPr/>
            </a:pPr>
            <a:fld id="{8D0F0B3A-165C-42B8-898B-930E798BBEFB}" type="slidenum">
              <a:rPr lang="en-US" smtClean="0"/>
              <a:pPr>
                <a:defRPr/>
              </a:pPr>
              <a:t>12</a:t>
            </a:fld>
            <a:endParaRPr lang="en-US"/>
          </a:p>
        </p:txBody>
      </p:sp>
    </p:spTree>
    <p:extLst>
      <p:ext uri="{BB962C8B-B14F-4D97-AF65-F5344CB8AC3E}">
        <p14:creationId xmlns:p14="http://schemas.microsoft.com/office/powerpoint/2010/main" val="163828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10"/>
          </p:nvPr>
        </p:nvSpPr>
        <p:spPr/>
        <p:txBody>
          <a:bodyPr/>
          <a:lstStyle/>
          <a:p>
            <a:pPr>
              <a:defRPr/>
            </a:pPr>
            <a:fld id="{8D0F0B3A-165C-42B8-898B-930E798BBEFB}" type="slidenum">
              <a:rPr lang="en-US" smtClean="0"/>
              <a:pPr>
                <a:defRPr/>
              </a:pPr>
              <a:t>20</a:t>
            </a:fld>
            <a:endParaRPr lang="en-US"/>
          </a:p>
        </p:txBody>
      </p:sp>
    </p:spTree>
    <p:extLst>
      <p:ext uri="{BB962C8B-B14F-4D97-AF65-F5344CB8AC3E}">
        <p14:creationId xmlns:p14="http://schemas.microsoft.com/office/powerpoint/2010/main" val="7620317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5D12F388-B1FA-4638-B916-11D3E8CF15C0}" type="slidenum">
              <a:rPr lang="en-US"/>
              <a:pPr>
                <a:defRPr/>
              </a:pPr>
              <a:t>‹#›</a:t>
            </a:fld>
            <a:endParaRPr lang="en-US"/>
          </a:p>
        </p:txBody>
      </p:sp>
    </p:spTree>
    <p:extLst>
      <p:ext uri="{BB962C8B-B14F-4D97-AF65-F5344CB8AC3E}">
        <p14:creationId xmlns:p14="http://schemas.microsoft.com/office/powerpoint/2010/main" val="968401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7A13FC7-26DC-4021-AC0F-D4E9C8684DAF}" type="slidenum">
              <a:rPr lang="en-US"/>
              <a:pPr>
                <a:defRPr/>
              </a:pPr>
              <a:t>‹#›</a:t>
            </a:fld>
            <a:endParaRPr lang="en-US"/>
          </a:p>
        </p:txBody>
      </p:sp>
    </p:spTree>
    <p:extLst>
      <p:ext uri="{BB962C8B-B14F-4D97-AF65-F5344CB8AC3E}">
        <p14:creationId xmlns:p14="http://schemas.microsoft.com/office/powerpoint/2010/main" val="1670446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4594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4594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B4CFBDD7-BA02-4433-B998-5CAE0C5EF331}" type="slidenum">
              <a:rPr lang="en-US"/>
              <a:pPr>
                <a:defRPr/>
              </a:pPr>
              <a:t>‹#›</a:t>
            </a:fld>
            <a:endParaRPr lang="en-US"/>
          </a:p>
        </p:txBody>
      </p:sp>
    </p:spTree>
    <p:extLst>
      <p:ext uri="{BB962C8B-B14F-4D97-AF65-F5344CB8AC3E}">
        <p14:creationId xmlns:p14="http://schemas.microsoft.com/office/powerpoint/2010/main" val="706255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1CE3A534-10B0-458B-B0D7-95B6AA5461A3}" type="slidenum">
              <a:rPr lang="en-US"/>
              <a:pPr>
                <a:defRPr/>
              </a:pPr>
              <a:t>‹#›</a:t>
            </a:fld>
            <a:endParaRPr lang="en-US"/>
          </a:p>
        </p:txBody>
      </p:sp>
    </p:spTree>
    <p:extLst>
      <p:ext uri="{BB962C8B-B14F-4D97-AF65-F5344CB8AC3E}">
        <p14:creationId xmlns:p14="http://schemas.microsoft.com/office/powerpoint/2010/main" val="22440350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25A64E6F-CEA1-4592-8E48-F383CDD8D68B}" type="slidenum">
              <a:rPr lang="en-US"/>
              <a:pPr>
                <a:defRPr/>
              </a:pPr>
              <a:t>‹#›</a:t>
            </a:fld>
            <a:endParaRPr lang="en-US"/>
          </a:p>
        </p:txBody>
      </p:sp>
    </p:spTree>
    <p:extLst>
      <p:ext uri="{BB962C8B-B14F-4D97-AF65-F5344CB8AC3E}">
        <p14:creationId xmlns:p14="http://schemas.microsoft.com/office/powerpoint/2010/main" val="1405506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133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1338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CA6AEBE-4197-4455-AB2B-4BF5DA7A1E6D}" type="slidenum">
              <a:rPr lang="en-US"/>
              <a:pPr>
                <a:defRPr/>
              </a:pPr>
              <a:t>‹#›</a:t>
            </a:fld>
            <a:endParaRPr lang="en-US"/>
          </a:p>
        </p:txBody>
      </p:sp>
    </p:spTree>
    <p:extLst>
      <p:ext uri="{BB962C8B-B14F-4D97-AF65-F5344CB8AC3E}">
        <p14:creationId xmlns:p14="http://schemas.microsoft.com/office/powerpoint/2010/main" val="30913285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BEB105B0-8C5A-4663-B70D-2ECBF5560531}" type="slidenum">
              <a:rPr lang="en-US"/>
              <a:pPr>
                <a:defRPr/>
              </a:pPr>
              <a:t>‹#›</a:t>
            </a:fld>
            <a:endParaRPr lang="en-US"/>
          </a:p>
        </p:txBody>
      </p:sp>
    </p:spTree>
    <p:extLst>
      <p:ext uri="{BB962C8B-B14F-4D97-AF65-F5344CB8AC3E}">
        <p14:creationId xmlns:p14="http://schemas.microsoft.com/office/powerpoint/2010/main" val="40354010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3CC5F81A-DA17-4EFC-B736-C95AA084A83B}" type="slidenum">
              <a:rPr lang="en-US"/>
              <a:pPr>
                <a:defRPr/>
              </a:pPr>
              <a:t>‹#›</a:t>
            </a:fld>
            <a:endParaRPr lang="en-US"/>
          </a:p>
        </p:txBody>
      </p:sp>
    </p:spTree>
    <p:extLst>
      <p:ext uri="{BB962C8B-B14F-4D97-AF65-F5344CB8AC3E}">
        <p14:creationId xmlns:p14="http://schemas.microsoft.com/office/powerpoint/2010/main" val="17809419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C899455D-909E-4B64-99F2-09F8DD6B8D57}" type="slidenum">
              <a:rPr lang="en-US"/>
              <a:pPr>
                <a:defRPr/>
              </a:pPr>
              <a:t>‹#›</a:t>
            </a:fld>
            <a:endParaRPr lang="en-US"/>
          </a:p>
        </p:txBody>
      </p:sp>
    </p:spTree>
    <p:extLst>
      <p:ext uri="{BB962C8B-B14F-4D97-AF65-F5344CB8AC3E}">
        <p14:creationId xmlns:p14="http://schemas.microsoft.com/office/powerpoint/2010/main" val="13414099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00B45A39-82FF-462E-900F-20C8D6FA5B3E}" type="slidenum">
              <a:rPr lang="en-US"/>
              <a:pPr>
                <a:defRPr/>
              </a:pPr>
              <a:t>‹#›</a:t>
            </a:fld>
            <a:endParaRPr lang="en-US"/>
          </a:p>
        </p:txBody>
      </p:sp>
    </p:spTree>
    <p:extLst>
      <p:ext uri="{BB962C8B-B14F-4D97-AF65-F5344CB8AC3E}">
        <p14:creationId xmlns:p14="http://schemas.microsoft.com/office/powerpoint/2010/main" val="3287502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CFC0EAC-5730-46D0-BB65-B6CCA581FE6E}" type="slidenum">
              <a:rPr lang="en-US"/>
              <a:pPr>
                <a:defRPr/>
              </a:pPr>
              <a:t>‹#›</a:t>
            </a:fld>
            <a:endParaRPr lang="en-US"/>
          </a:p>
        </p:txBody>
      </p:sp>
    </p:spTree>
    <p:extLst>
      <p:ext uri="{BB962C8B-B14F-4D97-AF65-F5344CB8AC3E}">
        <p14:creationId xmlns:p14="http://schemas.microsoft.com/office/powerpoint/2010/main" val="32385576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6707188"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endParaRPr lang="en-NZ" altLang="en-US"/>
          </a:p>
        </p:txBody>
      </p:sp>
      <p:sp>
        <p:nvSpPr>
          <p:cNvPr id="1027" name="Rectangle 3"/>
          <p:cNvSpPr>
            <a:spLocks noGrp="1" noChangeArrowheads="1"/>
          </p:cNvSpPr>
          <p:nvPr>
            <p:ph type="body" idx="1"/>
          </p:nvPr>
        </p:nvSpPr>
        <p:spPr bwMode="auto">
          <a:xfrm>
            <a:off x="457200" y="1600200"/>
            <a:ext cx="8229600" cy="413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NZ" altLang="en-US"/>
          </a:p>
        </p:txBody>
      </p:sp>
      <p:sp>
        <p:nvSpPr>
          <p:cNvPr id="18436" name="Rectangle 4"/>
          <p:cNvSpPr>
            <a:spLocks noGrp="1" noChangeArrowheads="1"/>
          </p:cNvSpPr>
          <p:nvPr>
            <p:ph type="dt" sz="half" idx="2"/>
          </p:nvPr>
        </p:nvSpPr>
        <p:spPr bwMode="auto">
          <a:xfrm>
            <a:off x="457200" y="58054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n-US"/>
          </a:p>
        </p:txBody>
      </p:sp>
      <p:sp>
        <p:nvSpPr>
          <p:cNvPr id="18437" name="Rectangle 5"/>
          <p:cNvSpPr>
            <a:spLocks noGrp="1" noChangeArrowheads="1"/>
          </p:cNvSpPr>
          <p:nvPr>
            <p:ph type="ftr" sz="quarter" idx="3"/>
          </p:nvPr>
        </p:nvSpPr>
        <p:spPr bwMode="auto">
          <a:xfrm>
            <a:off x="3124200" y="5805488"/>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n-US"/>
          </a:p>
        </p:txBody>
      </p:sp>
      <p:sp>
        <p:nvSpPr>
          <p:cNvPr id="18438" name="Rectangle 6"/>
          <p:cNvSpPr>
            <a:spLocks noGrp="1" noChangeArrowheads="1"/>
          </p:cNvSpPr>
          <p:nvPr>
            <p:ph type="sldNum" sz="quarter" idx="4"/>
          </p:nvPr>
        </p:nvSpPr>
        <p:spPr bwMode="auto">
          <a:xfrm>
            <a:off x="6553200" y="58054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12A987AD-A1AE-4CDF-AAEF-83BF38372353}" type="slidenum">
              <a:rPr lang="en-US"/>
              <a:pPr>
                <a:defRPr/>
              </a:pPr>
              <a:t>‹#›</a:t>
            </a:fld>
            <a:endParaRPr lang="en-US"/>
          </a:p>
        </p:txBody>
      </p:sp>
      <p:pic>
        <p:nvPicPr>
          <p:cNvPr id="1031" name="Picture 10" descr="HRClogo07_RGB"/>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7235825" y="260350"/>
            <a:ext cx="1428750" cy="160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mailto:michaelw@hrc.co.nz"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2"/>
          <p:cNvSpPr>
            <a:spLocks noGrp="1" noChangeArrowheads="1"/>
          </p:cNvSpPr>
          <p:nvPr>
            <p:ph type="ctrTitle"/>
          </p:nvPr>
        </p:nvSpPr>
        <p:spPr/>
        <p:txBody>
          <a:bodyPr/>
          <a:lstStyle/>
          <a:p>
            <a:pPr eaLnBrk="1" hangingPunct="1"/>
            <a:r>
              <a:rPr lang="en-US" altLang="en-US" b="1" dirty="0">
                <a:solidFill>
                  <a:schemeClr val="tx1"/>
                </a:solidFill>
                <a:latin typeface="Calibri" panose="020F0502020204030204" pitchFamily="34" charset="0"/>
              </a:rPr>
              <a:t>The New Zealand Human Rights Commission; Insurance and human rights</a:t>
            </a:r>
          </a:p>
        </p:txBody>
      </p:sp>
      <p:sp>
        <p:nvSpPr>
          <p:cNvPr id="2051" name="Rectangle 13"/>
          <p:cNvSpPr>
            <a:spLocks noGrp="1" noChangeArrowheads="1"/>
          </p:cNvSpPr>
          <p:nvPr>
            <p:ph type="subTitle" idx="1"/>
          </p:nvPr>
        </p:nvSpPr>
        <p:spPr>
          <a:xfrm>
            <a:off x="1371600" y="4293096"/>
            <a:ext cx="6400800" cy="1656184"/>
          </a:xfrm>
        </p:spPr>
        <p:txBody>
          <a:bodyPr/>
          <a:lstStyle/>
          <a:p>
            <a:pPr eaLnBrk="1" hangingPunct="1"/>
            <a:r>
              <a:rPr lang="en-US" altLang="en-US" dirty="0"/>
              <a:t>Michael J V White</a:t>
            </a:r>
          </a:p>
          <a:p>
            <a:pPr eaLnBrk="1" hangingPunct="1"/>
            <a:r>
              <a:rPr lang="en-US" altLang="en-US">
                <a:hlinkClick r:id="rId2"/>
              </a:rPr>
              <a:t>michaelw@hrc.co.nz</a:t>
            </a:r>
            <a:r>
              <a:rPr lang="en-US" altLang="en-US"/>
              <a:t> </a:t>
            </a:r>
            <a:endParaRPr lang="en-US"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Complaints 2015-2016</a:t>
            </a:r>
          </a:p>
        </p:txBody>
      </p:sp>
      <p:graphicFrame>
        <p:nvGraphicFramePr>
          <p:cNvPr id="14" name="Content Placeholder 13"/>
          <p:cNvGraphicFramePr>
            <a:graphicFrameLocks noGrp="1"/>
          </p:cNvGraphicFramePr>
          <p:nvPr>
            <p:ph idx="1"/>
            <p:extLst>
              <p:ext uri="{D42A27DB-BD31-4B8C-83A1-F6EECF244321}">
                <p14:modId xmlns:p14="http://schemas.microsoft.com/office/powerpoint/2010/main" val="1302043556"/>
              </p:ext>
            </p:extLst>
          </p:nvPr>
        </p:nvGraphicFramePr>
        <p:xfrm>
          <a:off x="395536" y="1988840"/>
          <a:ext cx="8229600" cy="413385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0138896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The Human Rights Act and insurance?</a:t>
            </a:r>
          </a:p>
        </p:txBody>
      </p:sp>
      <p:sp>
        <p:nvSpPr>
          <p:cNvPr id="3" name="Content Placeholder 2"/>
          <p:cNvSpPr>
            <a:spLocks noGrp="1"/>
          </p:cNvSpPr>
          <p:nvPr>
            <p:ph idx="1"/>
          </p:nvPr>
        </p:nvSpPr>
        <p:spPr/>
        <p:txBody>
          <a:bodyPr/>
          <a:lstStyle/>
          <a:p>
            <a:r>
              <a:rPr lang="en-NZ" dirty="0"/>
              <a:t>Insurers cannot refuse to provide insurance to people, or treat them less favourably, by reason of any of the prohibited grounds of discrimination</a:t>
            </a:r>
          </a:p>
          <a:p>
            <a:endParaRPr lang="en-NZ" dirty="0"/>
          </a:p>
          <a:p>
            <a:r>
              <a:rPr lang="en-NZ" dirty="0"/>
              <a:t>But Human rights Act acknowledges that insurance is about the classification of risk</a:t>
            </a:r>
          </a:p>
          <a:p>
            <a:pPr lvl="1"/>
            <a:r>
              <a:rPr lang="en-NZ" dirty="0"/>
              <a:t>Some of the grounds are particularly relevant to how risk is classified </a:t>
            </a:r>
          </a:p>
        </p:txBody>
      </p:sp>
    </p:spTree>
    <p:extLst>
      <p:ext uri="{BB962C8B-B14F-4D97-AF65-F5344CB8AC3E}">
        <p14:creationId xmlns:p14="http://schemas.microsoft.com/office/powerpoint/2010/main" val="167649334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Exception …</a:t>
            </a:r>
          </a:p>
        </p:txBody>
      </p:sp>
      <p:sp>
        <p:nvSpPr>
          <p:cNvPr id="3" name="Content Placeholder 2"/>
          <p:cNvSpPr>
            <a:spLocks noGrp="1"/>
          </p:cNvSpPr>
          <p:nvPr>
            <p:ph idx="1"/>
          </p:nvPr>
        </p:nvSpPr>
        <p:spPr>
          <a:xfrm>
            <a:off x="457200" y="1772816"/>
            <a:ext cx="8229600" cy="4133850"/>
          </a:xfrm>
        </p:spPr>
        <p:txBody>
          <a:bodyPr/>
          <a:lstStyle/>
          <a:p>
            <a:r>
              <a:rPr lang="en-NZ" dirty="0"/>
              <a:t>Distinction on grounds of sex, disability and age allowed, if:</a:t>
            </a:r>
          </a:p>
          <a:p>
            <a:endParaRPr lang="en-NZ" dirty="0"/>
          </a:p>
          <a:p>
            <a:pPr lvl="1"/>
            <a:r>
              <a:rPr lang="en-NZ" dirty="0"/>
              <a:t>based on actuarial or statistical data on which it is reasonable to rely</a:t>
            </a:r>
          </a:p>
          <a:p>
            <a:pPr marL="457200" lvl="1" indent="0">
              <a:buNone/>
            </a:pPr>
            <a:endParaRPr lang="en-NZ" dirty="0"/>
          </a:p>
          <a:p>
            <a:pPr lvl="1"/>
            <a:r>
              <a:rPr lang="en-NZ" dirty="0"/>
              <a:t>In relation to disability, if no data is available it must be based on reputable actuarial or medical advice or opinion</a:t>
            </a:r>
          </a:p>
          <a:p>
            <a:pPr marL="457200" lvl="1" indent="0">
              <a:buNone/>
            </a:pPr>
            <a:r>
              <a:rPr lang="en-NZ" sz="2400" dirty="0"/>
              <a:t>(Section 48 of the HRA)</a:t>
            </a:r>
          </a:p>
          <a:p>
            <a:pPr lvl="1"/>
            <a:endParaRPr lang="en-NZ" dirty="0"/>
          </a:p>
        </p:txBody>
      </p:sp>
    </p:spTree>
    <p:extLst>
      <p:ext uri="{BB962C8B-B14F-4D97-AF65-F5344CB8AC3E}">
        <p14:creationId xmlns:p14="http://schemas.microsoft.com/office/powerpoint/2010/main" val="30071190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a:xfrm>
            <a:off x="487423" y="1844824"/>
            <a:ext cx="8229600" cy="4133850"/>
          </a:xfrm>
        </p:spPr>
        <p:txBody>
          <a:bodyPr/>
          <a:lstStyle/>
          <a:p>
            <a:r>
              <a:rPr lang="en-NZ" dirty="0"/>
              <a:t>Cannot refuse to insure people because of any of the grounds in the act</a:t>
            </a:r>
          </a:p>
          <a:p>
            <a:pPr lvl="1"/>
            <a:r>
              <a:rPr lang="en-NZ" dirty="0"/>
              <a:t>can offer policies on different terms and conditions in relation to sex, disability and age</a:t>
            </a:r>
          </a:p>
          <a:p>
            <a:pPr marL="457200" lvl="1" indent="0">
              <a:buNone/>
            </a:pPr>
            <a:endParaRPr lang="en-NZ" dirty="0"/>
          </a:p>
          <a:p>
            <a:pPr lvl="1"/>
            <a:r>
              <a:rPr lang="en-NZ" dirty="0"/>
              <a:t>often by difference in premiums, relying on exclusion clauses or restricting coverage of pre-existing conditions</a:t>
            </a:r>
          </a:p>
        </p:txBody>
      </p:sp>
    </p:spTree>
    <p:extLst>
      <p:ext uri="{BB962C8B-B14F-4D97-AF65-F5344CB8AC3E}">
        <p14:creationId xmlns:p14="http://schemas.microsoft.com/office/powerpoint/2010/main" val="33507950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Defining cover</a:t>
            </a:r>
          </a:p>
        </p:txBody>
      </p:sp>
      <p:sp>
        <p:nvSpPr>
          <p:cNvPr id="3" name="Content Placeholder 2"/>
          <p:cNvSpPr>
            <a:spLocks noGrp="1"/>
          </p:cNvSpPr>
          <p:nvPr>
            <p:ph idx="1"/>
          </p:nvPr>
        </p:nvSpPr>
        <p:spPr/>
        <p:txBody>
          <a:bodyPr/>
          <a:lstStyle/>
          <a:p>
            <a:r>
              <a:rPr lang="en-NZ" dirty="0"/>
              <a:t>Exclusion clauses that apply to all policy holders are generally not unlawful</a:t>
            </a:r>
          </a:p>
          <a:p>
            <a:pPr lvl="1"/>
            <a:r>
              <a:rPr lang="en-NZ" dirty="0"/>
              <a:t>define cover</a:t>
            </a:r>
          </a:p>
          <a:p>
            <a:pPr lvl="1"/>
            <a:r>
              <a:rPr lang="en-NZ" dirty="0"/>
              <a:t>everyone runs the risk of developing an excluded condition in the future</a:t>
            </a:r>
          </a:p>
          <a:p>
            <a:r>
              <a:rPr lang="en-NZ" dirty="0"/>
              <a:t>Pre-existing conditions	</a:t>
            </a:r>
          </a:p>
          <a:p>
            <a:pPr lvl="1"/>
            <a:r>
              <a:rPr lang="en-NZ" dirty="0"/>
              <a:t>may be justified as no refusal to insure</a:t>
            </a:r>
          </a:p>
          <a:p>
            <a:pPr lvl="1"/>
            <a:r>
              <a:rPr lang="en-NZ" dirty="0"/>
              <a:t>assessment should take into account an individual’s circumstances</a:t>
            </a:r>
          </a:p>
        </p:txBody>
      </p:sp>
    </p:spTree>
    <p:extLst>
      <p:ext uri="{BB962C8B-B14F-4D97-AF65-F5344CB8AC3E}">
        <p14:creationId xmlns:p14="http://schemas.microsoft.com/office/powerpoint/2010/main" val="11679658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Justifying different treatment</a:t>
            </a:r>
          </a:p>
        </p:txBody>
      </p:sp>
      <p:sp>
        <p:nvSpPr>
          <p:cNvPr id="3" name="Content Placeholder 2"/>
          <p:cNvSpPr>
            <a:spLocks noGrp="1"/>
          </p:cNvSpPr>
          <p:nvPr>
            <p:ph idx="1"/>
          </p:nvPr>
        </p:nvSpPr>
        <p:spPr>
          <a:xfrm>
            <a:off x="457200" y="1700808"/>
            <a:ext cx="8229600" cy="4133850"/>
          </a:xfrm>
        </p:spPr>
        <p:txBody>
          <a:bodyPr/>
          <a:lstStyle/>
          <a:p>
            <a:r>
              <a:rPr lang="en-NZ" sz="2800" dirty="0"/>
              <a:t>Should comprise both quantitative and qualitative aspects</a:t>
            </a:r>
          </a:p>
          <a:p>
            <a:pPr lvl="1"/>
            <a:r>
              <a:rPr lang="en-NZ" sz="2400" dirty="0"/>
              <a:t>Relevant local experience must be taken into account</a:t>
            </a:r>
          </a:p>
          <a:p>
            <a:pPr lvl="1"/>
            <a:r>
              <a:rPr lang="en-NZ" sz="2400" dirty="0"/>
              <a:t>Credibility of data</a:t>
            </a:r>
          </a:p>
          <a:p>
            <a:pPr marL="457200" lvl="1" indent="0">
              <a:buNone/>
            </a:pPr>
            <a:endParaRPr lang="en-NZ" sz="2400" dirty="0"/>
          </a:p>
          <a:p>
            <a:r>
              <a:rPr lang="en-NZ" sz="2800" dirty="0"/>
              <a:t>Where no data</a:t>
            </a:r>
          </a:p>
          <a:p>
            <a:pPr lvl="1"/>
            <a:r>
              <a:rPr lang="en-NZ" sz="2400" dirty="0"/>
              <a:t>satisfied no data available</a:t>
            </a:r>
          </a:p>
          <a:p>
            <a:pPr lvl="1"/>
            <a:r>
              <a:rPr lang="en-NZ" sz="2400" dirty="0"/>
              <a:t>satisfied it is reasonable to rely on advice or opinion</a:t>
            </a:r>
          </a:p>
          <a:p>
            <a:pPr lvl="1"/>
            <a:r>
              <a:rPr lang="en-NZ" sz="2400" dirty="0"/>
              <a:t>Underwriting manuals; must ensure up to date and reasonable, consider local conditions</a:t>
            </a:r>
          </a:p>
          <a:p>
            <a:pPr lvl="1"/>
            <a:endParaRPr lang="en-NZ" dirty="0"/>
          </a:p>
        </p:txBody>
      </p:sp>
    </p:spTree>
    <p:extLst>
      <p:ext uri="{BB962C8B-B14F-4D97-AF65-F5344CB8AC3E}">
        <p14:creationId xmlns:p14="http://schemas.microsoft.com/office/powerpoint/2010/main" val="48626769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NZ" dirty="0"/>
          </a:p>
        </p:txBody>
      </p:sp>
      <p:sp>
        <p:nvSpPr>
          <p:cNvPr id="3" name="Content Placeholder 2"/>
          <p:cNvSpPr>
            <a:spLocks noGrp="1"/>
          </p:cNvSpPr>
          <p:nvPr>
            <p:ph idx="1"/>
          </p:nvPr>
        </p:nvSpPr>
        <p:spPr/>
        <p:txBody>
          <a:bodyPr/>
          <a:lstStyle/>
          <a:p>
            <a:r>
              <a:rPr lang="en-NZ" dirty="0"/>
              <a:t>Medical advice or opinion</a:t>
            </a:r>
          </a:p>
          <a:p>
            <a:pPr lvl="1"/>
            <a:r>
              <a:rPr lang="en-NZ" dirty="0"/>
              <a:t>Must be relevant to applicant’s disability</a:t>
            </a:r>
          </a:p>
          <a:p>
            <a:pPr lvl="1"/>
            <a:r>
              <a:rPr lang="en-NZ" dirty="0"/>
              <a:t>Include information from person’s medical practitioner with consent</a:t>
            </a:r>
          </a:p>
          <a:p>
            <a:pPr lvl="1"/>
            <a:r>
              <a:rPr lang="en-NZ" dirty="0"/>
              <a:t>May be appropriate to seek advice of a specialist in some cases – mental illness for example</a:t>
            </a:r>
          </a:p>
          <a:p>
            <a:pPr lvl="1"/>
            <a:endParaRPr lang="en-NZ" dirty="0"/>
          </a:p>
          <a:p>
            <a:r>
              <a:rPr lang="en-NZ" dirty="0"/>
              <a:t>Any justification must be documented</a:t>
            </a:r>
          </a:p>
          <a:p>
            <a:pPr marL="457200" lvl="1" indent="0">
              <a:buNone/>
            </a:pPr>
            <a:endParaRPr lang="en-NZ" dirty="0"/>
          </a:p>
          <a:p>
            <a:pPr lvl="1"/>
            <a:endParaRPr lang="en-NZ" dirty="0"/>
          </a:p>
        </p:txBody>
      </p:sp>
    </p:spTree>
    <p:extLst>
      <p:ext uri="{BB962C8B-B14F-4D97-AF65-F5344CB8AC3E}">
        <p14:creationId xmlns:p14="http://schemas.microsoft.com/office/powerpoint/2010/main" val="72061938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Mental Disability</a:t>
            </a:r>
          </a:p>
        </p:txBody>
      </p:sp>
      <p:sp>
        <p:nvSpPr>
          <p:cNvPr id="3" name="Content Placeholder 2"/>
          <p:cNvSpPr>
            <a:spLocks noGrp="1"/>
          </p:cNvSpPr>
          <p:nvPr>
            <p:ph idx="1"/>
          </p:nvPr>
        </p:nvSpPr>
        <p:spPr>
          <a:xfrm>
            <a:off x="457200" y="1772816"/>
            <a:ext cx="8229600" cy="3961234"/>
          </a:xfrm>
        </p:spPr>
        <p:txBody>
          <a:bodyPr/>
          <a:lstStyle/>
          <a:p>
            <a:r>
              <a:rPr lang="en-NZ" sz="2800" dirty="0"/>
              <a:t>Cover should be available for mental disability on the same terms and conditions as other forms of disability</a:t>
            </a:r>
          </a:p>
          <a:p>
            <a:pPr lvl="1"/>
            <a:r>
              <a:rPr lang="en-NZ" sz="2400" dirty="0"/>
              <a:t>Underwriters should assess in same way</a:t>
            </a:r>
          </a:p>
          <a:p>
            <a:pPr lvl="2"/>
            <a:r>
              <a:rPr lang="en-NZ" sz="2000" dirty="0"/>
              <a:t>Reputable medical, psychiatric and actuarial advice</a:t>
            </a:r>
          </a:p>
          <a:p>
            <a:pPr lvl="2"/>
            <a:r>
              <a:rPr lang="en-NZ" sz="2000" dirty="0"/>
              <a:t>Assessed on individual basis taking into account treatment and who treated the applicant</a:t>
            </a:r>
          </a:p>
          <a:p>
            <a:pPr marL="914400" lvl="2" indent="0">
              <a:buNone/>
            </a:pPr>
            <a:endParaRPr lang="en-NZ" dirty="0"/>
          </a:p>
          <a:p>
            <a:r>
              <a:rPr lang="en-NZ" sz="2800" dirty="0"/>
              <a:t>Any increased premium or imposition of an exclusion clause must be justified in same way and to same standard as for physical disability</a:t>
            </a:r>
          </a:p>
        </p:txBody>
      </p:sp>
    </p:spTree>
    <p:extLst>
      <p:ext uri="{BB962C8B-B14F-4D97-AF65-F5344CB8AC3E}">
        <p14:creationId xmlns:p14="http://schemas.microsoft.com/office/powerpoint/2010/main" val="6957055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Reinsurance	</a:t>
            </a:r>
          </a:p>
        </p:txBody>
      </p:sp>
      <p:sp>
        <p:nvSpPr>
          <p:cNvPr id="3" name="Content Placeholder 2"/>
          <p:cNvSpPr>
            <a:spLocks noGrp="1"/>
          </p:cNvSpPr>
          <p:nvPr>
            <p:ph idx="1"/>
          </p:nvPr>
        </p:nvSpPr>
        <p:spPr/>
        <p:txBody>
          <a:bodyPr/>
          <a:lstStyle/>
          <a:p>
            <a:r>
              <a:rPr lang="en-NZ" dirty="0"/>
              <a:t>Exempt from the Human Rights Act</a:t>
            </a:r>
          </a:p>
          <a:p>
            <a:pPr lvl="1"/>
            <a:r>
              <a:rPr lang="en-NZ" dirty="0"/>
              <a:t>Dealing with companies not individuals</a:t>
            </a:r>
          </a:p>
          <a:p>
            <a:endParaRPr lang="en-NZ" dirty="0"/>
          </a:p>
          <a:p>
            <a:r>
              <a:rPr lang="en-NZ" dirty="0"/>
              <a:t>The requirement to always offer cover does not apply in international markets</a:t>
            </a:r>
          </a:p>
          <a:p>
            <a:pPr lvl="1"/>
            <a:r>
              <a:rPr lang="en-NZ" dirty="0"/>
              <a:t>Reinsurers based offshore</a:t>
            </a:r>
          </a:p>
          <a:p>
            <a:pPr marL="457200" lvl="1" indent="0">
              <a:buNone/>
            </a:pPr>
            <a:endParaRPr lang="en-NZ" dirty="0"/>
          </a:p>
        </p:txBody>
      </p:sp>
    </p:spTree>
    <p:extLst>
      <p:ext uri="{BB962C8B-B14F-4D97-AF65-F5344CB8AC3E}">
        <p14:creationId xmlns:p14="http://schemas.microsoft.com/office/powerpoint/2010/main" val="423101956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Insurance complaints	</a:t>
            </a:r>
          </a:p>
        </p:txBody>
      </p:sp>
      <p:sp>
        <p:nvSpPr>
          <p:cNvPr id="3" name="Content Placeholder 2"/>
          <p:cNvSpPr>
            <a:spLocks noGrp="1"/>
          </p:cNvSpPr>
          <p:nvPr>
            <p:ph idx="1"/>
          </p:nvPr>
        </p:nvSpPr>
        <p:spPr>
          <a:xfrm>
            <a:off x="457200" y="1600200"/>
            <a:ext cx="8229600" cy="4925144"/>
          </a:xfrm>
        </p:spPr>
        <p:txBody>
          <a:bodyPr/>
          <a:lstStyle/>
          <a:p>
            <a:r>
              <a:rPr lang="en-NZ" sz="2400" dirty="0"/>
              <a:t>Particularly on grounds of age and disability (mental health)</a:t>
            </a:r>
          </a:p>
          <a:p>
            <a:endParaRPr lang="en-NZ" sz="2400" dirty="0"/>
          </a:p>
          <a:p>
            <a:r>
              <a:rPr lang="en-NZ" sz="2400" dirty="0"/>
              <a:t>Age complaints generally about higher premiums for travel or income protection</a:t>
            </a:r>
          </a:p>
          <a:p>
            <a:endParaRPr lang="en-NZ" sz="2400" dirty="0"/>
          </a:p>
          <a:p>
            <a:r>
              <a:rPr lang="en-NZ" sz="2400" dirty="0"/>
              <a:t>Disability (mental health complaints) generally relate to situations where insurance is declined outright</a:t>
            </a:r>
          </a:p>
          <a:p>
            <a:endParaRPr lang="en-NZ" dirty="0"/>
          </a:p>
          <a:p>
            <a:r>
              <a:rPr lang="en-NZ" sz="2400" dirty="0"/>
              <a:t>Legality of exclusion clauses</a:t>
            </a:r>
          </a:p>
          <a:p>
            <a:pPr marL="0" indent="0">
              <a:buNone/>
            </a:pPr>
            <a:endParaRPr lang="en-NZ" dirty="0"/>
          </a:p>
        </p:txBody>
      </p:sp>
    </p:spTree>
    <p:extLst>
      <p:ext uri="{BB962C8B-B14F-4D97-AF65-F5344CB8AC3E}">
        <p14:creationId xmlns:p14="http://schemas.microsoft.com/office/powerpoint/2010/main" val="466586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NZ" b="1" dirty="0">
                <a:latin typeface="Calibri" panose="020F0502020204030204" pitchFamily="34" charset="0"/>
              </a:rPr>
              <a:t>Overview</a:t>
            </a:r>
          </a:p>
        </p:txBody>
      </p:sp>
      <p:sp>
        <p:nvSpPr>
          <p:cNvPr id="3" name="Content Placeholder 2"/>
          <p:cNvSpPr>
            <a:spLocks noGrp="1"/>
          </p:cNvSpPr>
          <p:nvPr>
            <p:ph idx="1"/>
          </p:nvPr>
        </p:nvSpPr>
        <p:spPr>
          <a:xfrm>
            <a:off x="457200" y="2420888"/>
            <a:ext cx="8229600" cy="3528392"/>
          </a:xfrm>
        </p:spPr>
        <p:txBody>
          <a:bodyPr/>
          <a:lstStyle/>
          <a:p>
            <a:pPr>
              <a:buFont typeface="Wingdings" panose="05000000000000000000" pitchFamily="2" charset="2"/>
              <a:buChar char="§"/>
            </a:pPr>
            <a:r>
              <a:rPr lang="en-NZ" dirty="0">
                <a:latin typeface="Calibri" panose="020F0502020204030204" pitchFamily="34" charset="0"/>
              </a:rPr>
              <a:t>Human Rights in New Zealand</a:t>
            </a:r>
          </a:p>
          <a:p>
            <a:pPr>
              <a:buFont typeface="Wingdings" panose="05000000000000000000" pitchFamily="2" charset="2"/>
              <a:buChar char="§"/>
            </a:pPr>
            <a:r>
              <a:rPr lang="en-NZ" dirty="0">
                <a:latin typeface="Calibri" panose="020F0502020204030204" pitchFamily="34" charset="0"/>
              </a:rPr>
              <a:t>The New Zealand Human Rights Commission</a:t>
            </a:r>
          </a:p>
          <a:p>
            <a:pPr>
              <a:buFont typeface="Wingdings" panose="05000000000000000000" pitchFamily="2" charset="2"/>
              <a:buChar char="§"/>
            </a:pPr>
            <a:endParaRPr lang="en-NZ" sz="800" dirty="0">
              <a:latin typeface="Calibri" panose="020F0502020204030204" pitchFamily="34" charset="0"/>
            </a:endParaRPr>
          </a:p>
          <a:p>
            <a:pPr>
              <a:buFont typeface="Wingdings" panose="05000000000000000000" pitchFamily="2" charset="2"/>
              <a:buChar char="§"/>
            </a:pPr>
            <a:r>
              <a:rPr lang="en-NZ" dirty="0">
                <a:latin typeface="Calibri" panose="020F0502020204030204" pitchFamily="34" charset="0"/>
              </a:rPr>
              <a:t>Complaints received</a:t>
            </a:r>
          </a:p>
          <a:p>
            <a:pPr>
              <a:buFont typeface="Wingdings" panose="05000000000000000000" pitchFamily="2" charset="2"/>
              <a:buChar char="§"/>
            </a:pPr>
            <a:endParaRPr lang="en-NZ" sz="800" dirty="0">
              <a:latin typeface="Calibri" panose="020F0502020204030204" pitchFamily="34" charset="0"/>
            </a:endParaRPr>
          </a:p>
          <a:p>
            <a:pPr>
              <a:buFont typeface="Wingdings" panose="05000000000000000000" pitchFamily="2" charset="2"/>
              <a:buChar char="§"/>
            </a:pPr>
            <a:r>
              <a:rPr lang="en-NZ" dirty="0">
                <a:latin typeface="Calibri" panose="020F0502020204030204" pitchFamily="34" charset="0"/>
              </a:rPr>
              <a:t>Insurance and discrimination</a:t>
            </a:r>
          </a:p>
          <a:p>
            <a:pPr>
              <a:buFont typeface="Wingdings" panose="05000000000000000000" pitchFamily="2" charset="2"/>
              <a:buChar char="§"/>
            </a:pPr>
            <a:r>
              <a:rPr lang="en-NZ" dirty="0">
                <a:latin typeface="Calibri" panose="020F0502020204030204" pitchFamily="34" charset="0"/>
              </a:rPr>
              <a:t>Broader responsibilities – business and human rights</a:t>
            </a:r>
          </a:p>
          <a:p>
            <a:pPr>
              <a:buFont typeface="Wingdings" panose="05000000000000000000" pitchFamily="2" charset="2"/>
              <a:buChar char="§"/>
            </a:pPr>
            <a:endParaRPr lang="en-NZ" dirty="0">
              <a:latin typeface="Calibri" panose="020F0502020204030204" pitchFamily="34" charset="0"/>
            </a:endParaRPr>
          </a:p>
          <a:p>
            <a:endParaRPr lang="en-NZ" dirty="0">
              <a:latin typeface="Calibri" panose="020F0502020204030204" pitchFamily="34" charset="0"/>
            </a:endParaRPr>
          </a:p>
        </p:txBody>
      </p:sp>
    </p:spTree>
    <p:extLst>
      <p:ext uri="{BB962C8B-B14F-4D97-AF65-F5344CB8AC3E}">
        <p14:creationId xmlns:p14="http://schemas.microsoft.com/office/powerpoint/2010/main" val="275441041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extLst>
              <p:ext uri="{D42A27DB-BD31-4B8C-83A1-F6EECF244321}">
                <p14:modId xmlns:p14="http://schemas.microsoft.com/office/powerpoint/2010/main" val="3113212071"/>
              </p:ext>
            </p:extLst>
          </p:nvPr>
        </p:nvGraphicFramePr>
        <p:xfrm>
          <a:off x="395536" y="836712"/>
          <a:ext cx="8373616" cy="485393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2873112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Some examples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442016917"/>
              </p:ext>
            </p:extLst>
          </p:nvPr>
        </p:nvGraphicFramePr>
        <p:xfrm>
          <a:off x="2483768" y="1883259"/>
          <a:ext cx="5256584" cy="1152128"/>
        </p:xfrm>
        <a:graphic>
          <a:graphicData uri="http://schemas.openxmlformats.org/drawingml/2006/table">
            <a:tbl>
              <a:tblPr firstRow="1" firstCol="1" bandRow="1">
                <a:tableStyleId>{5C22544A-7EE6-4342-B048-85BDC9FD1C3A}</a:tableStyleId>
              </a:tblPr>
              <a:tblGrid>
                <a:gridCol w="5256584">
                  <a:extLst>
                    <a:ext uri="{9D8B030D-6E8A-4147-A177-3AD203B41FA5}">
                      <a16:colId xmlns:a16="http://schemas.microsoft.com/office/drawing/2014/main" val="712528805"/>
                    </a:ext>
                  </a:extLst>
                </a:gridCol>
              </a:tblGrid>
              <a:tr h="1152128">
                <a:tc>
                  <a:txBody>
                    <a:bodyPr/>
                    <a:lstStyle/>
                    <a:p>
                      <a:pPr>
                        <a:lnSpc>
                          <a:spcPct val="107000"/>
                        </a:lnSpc>
                        <a:spcAft>
                          <a:spcPts val="0"/>
                        </a:spcAft>
                      </a:pPr>
                      <a:r>
                        <a:rPr lang="en-GB" sz="1400" b="0" dirty="0">
                          <a:solidFill>
                            <a:schemeClr val="tx1"/>
                          </a:solidFill>
                          <a:effectLst/>
                        </a:rPr>
                        <a:t>A complains that his travel insurance cost more because of his age (over 65), as the online application process won't recognise applications by people aged more than 65yrs, forcing them to apply by phone, and so losing the significant online booking discount</a:t>
                      </a:r>
                      <a:r>
                        <a:rPr lang="en-GB" sz="1400" dirty="0">
                          <a:effectLst/>
                        </a:rPr>
                        <a:t>.</a:t>
                      </a:r>
                      <a:endParaRPr lang="en-NZ" sz="1400" dirty="0">
                        <a:solidFill>
                          <a:srgbClr val="000000"/>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915974738"/>
                  </a:ext>
                </a:extLst>
              </a:tr>
            </a:tbl>
          </a:graphicData>
        </a:graphic>
      </p:graphicFrame>
      <p:sp>
        <p:nvSpPr>
          <p:cNvPr id="5" name="Rectangle 4"/>
          <p:cNvSpPr/>
          <p:nvPr/>
        </p:nvSpPr>
        <p:spPr>
          <a:xfrm>
            <a:off x="3827224" y="4581906"/>
            <a:ext cx="4572000" cy="738664"/>
          </a:xfrm>
          <a:prstGeom prst="rect">
            <a:avLst/>
          </a:prstGeom>
          <a:solidFill>
            <a:schemeClr val="accent1"/>
          </a:solidFill>
        </p:spPr>
        <p:txBody>
          <a:bodyPr>
            <a:spAutoFit/>
          </a:bodyPr>
          <a:lstStyle/>
          <a:p>
            <a:r>
              <a:rPr lang="en-GB" sz="1400" dirty="0">
                <a:latin typeface="+mn-lt"/>
                <a:ea typeface="Calibri" panose="020F0502020204030204" pitchFamily="34" charset="0"/>
              </a:rPr>
              <a:t>X complains about the company’s Income Protection Insurance group scheme not being available when people turn 65 and keep working</a:t>
            </a:r>
            <a:endParaRPr lang="en-NZ" sz="1400" dirty="0">
              <a:latin typeface="+mn-lt"/>
            </a:endParaRPr>
          </a:p>
        </p:txBody>
      </p:sp>
      <p:graphicFrame>
        <p:nvGraphicFramePr>
          <p:cNvPr id="6" name="Table 5"/>
          <p:cNvGraphicFramePr>
            <a:graphicFrameLocks noGrp="1"/>
          </p:cNvGraphicFramePr>
          <p:nvPr>
            <p:extLst>
              <p:ext uri="{D42A27DB-BD31-4B8C-83A1-F6EECF244321}">
                <p14:modId xmlns:p14="http://schemas.microsoft.com/office/powerpoint/2010/main" val="1677965376"/>
              </p:ext>
            </p:extLst>
          </p:nvPr>
        </p:nvGraphicFramePr>
        <p:xfrm>
          <a:off x="1835696" y="5661248"/>
          <a:ext cx="4608512" cy="864096"/>
        </p:xfrm>
        <a:graphic>
          <a:graphicData uri="http://schemas.openxmlformats.org/drawingml/2006/table">
            <a:tbl>
              <a:tblPr firstRow="1" firstCol="1" bandRow="1">
                <a:tableStyleId>{5C22544A-7EE6-4342-B048-85BDC9FD1C3A}</a:tableStyleId>
              </a:tblPr>
              <a:tblGrid>
                <a:gridCol w="4608512">
                  <a:extLst>
                    <a:ext uri="{9D8B030D-6E8A-4147-A177-3AD203B41FA5}">
                      <a16:colId xmlns:a16="http://schemas.microsoft.com/office/drawing/2014/main" val="784128218"/>
                    </a:ext>
                  </a:extLst>
                </a:gridCol>
              </a:tblGrid>
              <a:tr h="864096">
                <a:tc>
                  <a:txBody>
                    <a:bodyPr/>
                    <a:lstStyle/>
                    <a:p>
                      <a:pPr>
                        <a:lnSpc>
                          <a:spcPct val="107000"/>
                        </a:lnSpc>
                        <a:spcAft>
                          <a:spcPts val="0"/>
                        </a:spcAft>
                      </a:pPr>
                      <a:r>
                        <a:rPr lang="en-GB" sz="1400" b="0" dirty="0">
                          <a:solidFill>
                            <a:schemeClr val="tx1"/>
                          </a:solidFill>
                          <a:effectLst/>
                        </a:rPr>
                        <a:t>Y complains his health and life cover insurance policy does not cover intersex people (</a:t>
                      </a:r>
                      <a:r>
                        <a:rPr lang="en-GB" sz="1400" b="0" dirty="0" err="1">
                          <a:solidFill>
                            <a:schemeClr val="tx1"/>
                          </a:solidFill>
                          <a:effectLst/>
                        </a:rPr>
                        <a:t>Klinefelter's</a:t>
                      </a:r>
                      <a:r>
                        <a:rPr lang="en-GB" sz="1400" b="0" dirty="0">
                          <a:solidFill>
                            <a:schemeClr val="tx1"/>
                          </a:solidFill>
                          <a:effectLst/>
                        </a:rPr>
                        <a:t> syndrome) and genetic discrimination.  </a:t>
                      </a:r>
                      <a:endParaRPr lang="en-NZ" sz="1400" b="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3281506476"/>
                  </a:ext>
                </a:extLst>
              </a:tr>
            </a:tbl>
          </a:graphicData>
        </a:graphic>
      </p:graphicFrame>
      <p:sp>
        <p:nvSpPr>
          <p:cNvPr id="7" name="Rectangle 6"/>
          <p:cNvSpPr/>
          <p:nvPr/>
        </p:nvSpPr>
        <p:spPr>
          <a:xfrm>
            <a:off x="457200" y="3333489"/>
            <a:ext cx="4572000" cy="1086836"/>
          </a:xfrm>
          <a:prstGeom prst="rect">
            <a:avLst/>
          </a:prstGeom>
          <a:solidFill>
            <a:schemeClr val="accent1"/>
          </a:solidFill>
        </p:spPr>
        <p:txBody>
          <a:bodyPr>
            <a:spAutoFit/>
          </a:bodyPr>
          <a:lstStyle/>
          <a:p>
            <a:pPr>
              <a:lnSpc>
                <a:spcPct val="107000"/>
              </a:lnSpc>
              <a:spcAft>
                <a:spcPts val="800"/>
              </a:spcAft>
            </a:pPr>
            <a:r>
              <a:rPr lang="en-GB" sz="1400" dirty="0">
                <a:solidFill>
                  <a:srgbClr val="000000"/>
                </a:solidFill>
                <a:latin typeface="+mn-lt"/>
                <a:ea typeface="Calibri" panose="020F0502020204030204" pitchFamily="34" charset="0"/>
                <a:cs typeface="Arial" panose="020B0604020202020204" pitchFamily="34" charset="0"/>
              </a:rPr>
              <a:t>B has multiple sclerosis. He is having difficulties in negotiating life insurance with his insurance company.</a:t>
            </a:r>
            <a:endParaRPr lang="en-NZ" sz="1400" dirty="0">
              <a:solidFill>
                <a:srgbClr val="000000"/>
              </a:solidFill>
              <a:latin typeface="+mn-lt"/>
              <a:ea typeface="Calibri" panose="020F0502020204030204" pitchFamily="34" charset="0"/>
              <a:cs typeface="Times New Roman" panose="02020603050405020304" pitchFamily="18" charset="0"/>
            </a:endParaRPr>
          </a:p>
          <a:p>
            <a:r>
              <a:rPr lang="en-GB" sz="1400" dirty="0">
                <a:latin typeface="+mn-lt"/>
                <a:ea typeface="Calibri" panose="020F0502020204030204" pitchFamily="34" charset="0"/>
              </a:rPr>
              <a:t>Feels he is being discriminated against because MS does not shorten a sufferer's expected life-span. </a:t>
            </a:r>
            <a:endParaRPr lang="en-NZ" sz="1400" dirty="0">
              <a:latin typeface="+mn-lt"/>
            </a:endParaRPr>
          </a:p>
        </p:txBody>
      </p:sp>
    </p:spTree>
    <p:extLst>
      <p:ext uri="{BB962C8B-B14F-4D97-AF65-F5344CB8AC3E}">
        <p14:creationId xmlns:p14="http://schemas.microsoft.com/office/powerpoint/2010/main" val="37686715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Broader Human Rights considerations	</a:t>
            </a:r>
          </a:p>
        </p:txBody>
      </p:sp>
      <p:sp>
        <p:nvSpPr>
          <p:cNvPr id="3" name="Content Placeholder 2"/>
          <p:cNvSpPr>
            <a:spLocks noGrp="1"/>
          </p:cNvSpPr>
          <p:nvPr>
            <p:ph idx="1"/>
          </p:nvPr>
        </p:nvSpPr>
        <p:spPr/>
        <p:txBody>
          <a:bodyPr/>
          <a:lstStyle/>
          <a:p>
            <a:r>
              <a:rPr lang="en-NZ" dirty="0"/>
              <a:t>United Nations Guiding Principles on Business and Human Rights</a:t>
            </a:r>
          </a:p>
          <a:p>
            <a:pPr lvl="1"/>
            <a:r>
              <a:rPr lang="en-NZ" dirty="0"/>
              <a:t>3 pillars: Protect, Respect and Remedy</a:t>
            </a:r>
          </a:p>
          <a:p>
            <a:endParaRPr lang="en-NZ" dirty="0"/>
          </a:p>
          <a:p>
            <a:r>
              <a:rPr lang="en-NZ" dirty="0"/>
              <a:t>OECD Guidelines</a:t>
            </a:r>
          </a:p>
          <a:p>
            <a:pPr lvl="1"/>
            <a:r>
              <a:rPr lang="en-NZ" dirty="0"/>
              <a:t>Complaints to National Contact Point regarding insurance companies</a:t>
            </a:r>
          </a:p>
        </p:txBody>
      </p:sp>
    </p:spTree>
    <p:extLst>
      <p:ext uri="{BB962C8B-B14F-4D97-AF65-F5344CB8AC3E}">
        <p14:creationId xmlns:p14="http://schemas.microsoft.com/office/powerpoint/2010/main" val="17288559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Thank you!</a:t>
            </a:r>
          </a:p>
        </p:txBody>
      </p:sp>
      <p:pic>
        <p:nvPicPr>
          <p:cNvPr id="4" name="Content Placeholder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1517072" y="1630507"/>
            <a:ext cx="6109855" cy="407323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a:extLst/>
        </p:spPr>
      </p:pic>
    </p:spTree>
    <p:extLst>
      <p:ext uri="{BB962C8B-B14F-4D97-AF65-F5344CB8AC3E}">
        <p14:creationId xmlns:p14="http://schemas.microsoft.com/office/powerpoint/2010/main" val="36724495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International Human Rights Context</a:t>
            </a:r>
          </a:p>
        </p:txBody>
      </p:sp>
      <p:sp>
        <p:nvSpPr>
          <p:cNvPr id="3" name="Content Placeholder 2"/>
          <p:cNvSpPr>
            <a:spLocks noGrp="1"/>
          </p:cNvSpPr>
          <p:nvPr>
            <p:ph idx="1"/>
          </p:nvPr>
        </p:nvSpPr>
        <p:spPr>
          <a:xfrm>
            <a:off x="457200" y="1268760"/>
            <a:ext cx="4978896" cy="4465290"/>
          </a:xfrm>
        </p:spPr>
        <p:txBody>
          <a:bodyPr/>
          <a:lstStyle/>
          <a:p>
            <a:pPr marL="0" indent="0">
              <a:buNone/>
            </a:pPr>
            <a:endParaRPr lang="en-NZ" dirty="0"/>
          </a:p>
          <a:p>
            <a:r>
              <a:rPr lang="en-NZ" sz="2800" dirty="0">
                <a:solidFill>
                  <a:srgbClr val="FF0000"/>
                </a:solidFill>
              </a:rPr>
              <a:t>Universal Declaration of Human Rights</a:t>
            </a:r>
          </a:p>
          <a:p>
            <a:pPr lvl="1"/>
            <a:r>
              <a:rPr lang="en-NZ" sz="2000" dirty="0"/>
              <a:t>Signed on December 10 1948</a:t>
            </a:r>
          </a:p>
          <a:p>
            <a:pPr lvl="1"/>
            <a:r>
              <a:rPr lang="en-NZ" sz="2000" dirty="0"/>
              <a:t>150 countries</a:t>
            </a:r>
          </a:p>
          <a:p>
            <a:pPr lvl="1"/>
            <a:r>
              <a:rPr lang="en-NZ" sz="2000" dirty="0"/>
              <a:t>An historic document that sets out a common definition of human dignity and values</a:t>
            </a:r>
          </a:p>
          <a:p>
            <a:pPr lvl="1"/>
            <a:r>
              <a:rPr lang="en-NZ" sz="2000" dirty="0"/>
              <a:t>9 core human rights treaties</a:t>
            </a:r>
          </a:p>
          <a:p>
            <a:pPr lvl="1"/>
            <a:endParaRPr lang="en-NZ" dirty="0"/>
          </a:p>
        </p:txBody>
      </p:sp>
      <p:pic>
        <p:nvPicPr>
          <p:cNvPr id="5" name="Picture 4" descr="German soldiers advance in the Ardennes, December 194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2204864"/>
            <a:ext cx="3214688" cy="2798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96575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New Zealand context</a:t>
            </a:r>
          </a:p>
        </p:txBody>
      </p:sp>
      <p:sp>
        <p:nvSpPr>
          <p:cNvPr id="3" name="Content Placeholder 2"/>
          <p:cNvSpPr>
            <a:spLocks noGrp="1"/>
          </p:cNvSpPr>
          <p:nvPr>
            <p:ph idx="1"/>
          </p:nvPr>
        </p:nvSpPr>
        <p:spPr/>
        <p:txBody>
          <a:bodyPr/>
          <a:lstStyle/>
          <a:p>
            <a:r>
              <a:rPr lang="en-NZ" dirty="0"/>
              <a:t>Core human rights legislation</a:t>
            </a:r>
          </a:p>
          <a:p>
            <a:pPr lvl="1"/>
            <a:r>
              <a:rPr lang="en-NZ" dirty="0"/>
              <a:t>Treaty of Waitangi</a:t>
            </a:r>
          </a:p>
          <a:p>
            <a:pPr lvl="1"/>
            <a:r>
              <a:rPr lang="en-NZ" dirty="0"/>
              <a:t>New Zealand Bill of Rights Act 1990</a:t>
            </a:r>
          </a:p>
          <a:p>
            <a:pPr lvl="1"/>
            <a:r>
              <a:rPr lang="en-NZ" dirty="0"/>
              <a:t>Human rights Act 1993</a:t>
            </a:r>
          </a:p>
          <a:p>
            <a:pPr lvl="1"/>
            <a:r>
              <a:rPr lang="en-NZ" dirty="0"/>
              <a:t>Privacy Act 1993</a:t>
            </a:r>
          </a:p>
          <a:p>
            <a:pPr lvl="1"/>
            <a:r>
              <a:rPr lang="en-NZ" dirty="0"/>
              <a:t>Economic, Social and Cultural rights in a variety of legislation</a:t>
            </a:r>
          </a:p>
        </p:txBody>
      </p:sp>
    </p:spTree>
    <p:extLst>
      <p:ext uri="{BB962C8B-B14F-4D97-AF65-F5344CB8AC3E}">
        <p14:creationId xmlns:p14="http://schemas.microsoft.com/office/powerpoint/2010/main" val="2386820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54776" y="2916220"/>
            <a:ext cx="2860916" cy="2322538"/>
          </a:xfrm>
          <a:prstGeom prst="rect">
            <a:avLst/>
          </a:prstGeom>
        </p:spPr>
      </p:pic>
      <p:sp>
        <p:nvSpPr>
          <p:cNvPr id="2" name="Title 1"/>
          <p:cNvSpPr>
            <a:spLocks noGrp="1"/>
          </p:cNvSpPr>
          <p:nvPr>
            <p:ph type="title"/>
          </p:nvPr>
        </p:nvSpPr>
        <p:spPr>
          <a:xfrm>
            <a:off x="457200" y="620688"/>
            <a:ext cx="6707188" cy="1080120"/>
          </a:xfrm>
        </p:spPr>
        <p:txBody>
          <a:bodyPr/>
          <a:lstStyle/>
          <a:p>
            <a:pPr algn="l"/>
            <a:r>
              <a:rPr lang="en-NZ" dirty="0">
                <a:latin typeface="Arial" panose="020B0604020202020204" pitchFamily="34" charset="0"/>
                <a:cs typeface="Arial" panose="020B0604020202020204" pitchFamily="34" charset="0"/>
              </a:rPr>
              <a:t>NZ Human Rights Commission </a:t>
            </a:r>
          </a:p>
        </p:txBody>
      </p:sp>
      <p:sp>
        <p:nvSpPr>
          <p:cNvPr id="3" name="Content Placeholder 2"/>
          <p:cNvSpPr>
            <a:spLocks noGrp="1"/>
          </p:cNvSpPr>
          <p:nvPr>
            <p:ph idx="1"/>
          </p:nvPr>
        </p:nvSpPr>
        <p:spPr>
          <a:xfrm>
            <a:off x="128941" y="1844824"/>
            <a:ext cx="8147248" cy="3960440"/>
          </a:xfrm>
        </p:spPr>
        <p:txBody>
          <a:bodyPr/>
          <a:lstStyle/>
          <a:p>
            <a:pPr>
              <a:buFont typeface="Wingdings" panose="05000000000000000000" pitchFamily="2" charset="2"/>
              <a:buChar char="§"/>
            </a:pPr>
            <a:r>
              <a:rPr lang="en-NZ" sz="2400" dirty="0">
                <a:latin typeface="Arial" panose="020B0604020202020204" pitchFamily="34" charset="0"/>
                <a:cs typeface="Arial" panose="020B0604020202020204" pitchFamily="34" charset="0"/>
              </a:rPr>
              <a:t>Is an Independent Crown Entity, funded by Government but operating autonomously </a:t>
            </a:r>
          </a:p>
          <a:p>
            <a:pPr>
              <a:buFont typeface="Wingdings" panose="05000000000000000000" pitchFamily="2" charset="2"/>
              <a:buChar char="§"/>
            </a:pPr>
            <a:endParaRPr lang="en-NZ" sz="2400" dirty="0">
              <a:latin typeface="Arial" panose="020B0604020202020204" pitchFamily="34" charset="0"/>
              <a:cs typeface="Arial" panose="020B0604020202020204" pitchFamily="34" charset="0"/>
            </a:endParaRPr>
          </a:p>
          <a:p>
            <a:pPr>
              <a:buFont typeface="Wingdings" panose="05000000000000000000" pitchFamily="2" charset="2"/>
              <a:buChar char="§"/>
            </a:pPr>
            <a:r>
              <a:rPr lang="en-NZ" sz="2400" dirty="0">
                <a:latin typeface="Arial" panose="020B0604020202020204" pitchFamily="34" charset="0"/>
                <a:cs typeface="Arial" panose="020B0604020202020204" pitchFamily="34" charset="0"/>
              </a:rPr>
              <a:t>“A status” accreditation</a:t>
            </a:r>
            <a:endParaRPr lang="en-NZ" dirty="0">
              <a:latin typeface="Arial" panose="020B0604020202020204" pitchFamily="34" charset="0"/>
              <a:cs typeface="Arial" panose="020B0604020202020204" pitchFamily="34" charset="0"/>
            </a:endParaRPr>
          </a:p>
          <a:p>
            <a:pPr>
              <a:buFont typeface="Wingdings" panose="05000000000000000000" pitchFamily="2" charset="2"/>
              <a:buChar char="§"/>
            </a:pPr>
            <a:endParaRPr lang="en-NZ" sz="800" dirty="0">
              <a:latin typeface="Arial" panose="020B0604020202020204" pitchFamily="34" charset="0"/>
              <a:cs typeface="Arial" panose="020B0604020202020204" pitchFamily="34" charset="0"/>
            </a:endParaRPr>
          </a:p>
          <a:p>
            <a:pPr marL="0" indent="0">
              <a:buNone/>
            </a:pPr>
            <a:endParaRPr lang="en-NZ" dirty="0">
              <a:latin typeface="Calibri" panose="020F0502020204030204" pitchFamily="34" charset="0"/>
            </a:endParaRPr>
          </a:p>
          <a:p>
            <a:endParaRPr lang="en-NZ" dirty="0">
              <a:latin typeface="Calibri" panose="020F0502020204030204" pitchFamily="34" charset="0"/>
            </a:endParaRPr>
          </a:p>
          <a:p>
            <a:endParaRPr lang="en-NZ" dirty="0">
              <a:latin typeface="Calibri" panose="020F0502020204030204" pitchFamily="34" charset="0"/>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2880" y="2924943"/>
            <a:ext cx="1533313" cy="2299969"/>
          </a:xfrm>
          <a:prstGeom prst="rect">
            <a:avLst/>
          </a:prstGeom>
        </p:spPr>
      </p:pic>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2058" y="3587820"/>
            <a:ext cx="2977358" cy="1551360"/>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596193" y="2911995"/>
            <a:ext cx="1532981" cy="2299970"/>
          </a:xfrm>
          <a:prstGeom prst="rect">
            <a:avLst/>
          </a:prstGeom>
        </p:spPr>
      </p:pic>
      <p:pic>
        <p:nvPicPr>
          <p:cNvPr id="15" name="Picture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9623" y="5164025"/>
            <a:ext cx="1615174" cy="1615174"/>
          </a:xfrm>
          <a:prstGeom prst="rect">
            <a:avLst/>
          </a:prstGeom>
        </p:spPr>
      </p:pic>
      <p:pic>
        <p:nvPicPr>
          <p:cNvPr id="16" name="Picture 1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590324" y="5168795"/>
            <a:ext cx="1087427" cy="1610404"/>
          </a:xfrm>
          <a:prstGeom prst="rect">
            <a:avLst/>
          </a:prstGeom>
        </p:spPr>
      </p:pic>
      <p:pic>
        <p:nvPicPr>
          <p:cNvPr id="17" name="Picture 16"/>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27378" y="5276294"/>
            <a:ext cx="3851920" cy="1493360"/>
          </a:xfrm>
          <a:prstGeom prst="rect">
            <a:avLst/>
          </a:prstGeom>
        </p:spPr>
      </p:pic>
    </p:spTree>
    <p:extLst>
      <p:ext uri="{BB962C8B-B14F-4D97-AF65-F5344CB8AC3E}">
        <p14:creationId xmlns:p14="http://schemas.microsoft.com/office/powerpoint/2010/main" val="20131821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Commission’s functions</a:t>
            </a:r>
          </a:p>
        </p:txBody>
      </p:sp>
      <p:sp>
        <p:nvSpPr>
          <p:cNvPr id="3" name="Content Placeholder 2"/>
          <p:cNvSpPr>
            <a:spLocks noGrp="1"/>
          </p:cNvSpPr>
          <p:nvPr>
            <p:ph idx="1"/>
          </p:nvPr>
        </p:nvSpPr>
        <p:spPr/>
        <p:txBody>
          <a:bodyPr/>
          <a:lstStyle/>
          <a:p>
            <a:r>
              <a:rPr lang="en-NZ" dirty="0"/>
              <a:t>Main functions</a:t>
            </a:r>
          </a:p>
          <a:p>
            <a:pPr lvl="1"/>
            <a:r>
              <a:rPr lang="en-NZ" sz="2400" dirty="0"/>
              <a:t>to advocate and promote respect for, and an understanding and appreciation of, human rights in New Zealand society</a:t>
            </a:r>
          </a:p>
          <a:p>
            <a:pPr lvl="1"/>
            <a:r>
              <a:rPr lang="en-NZ" sz="2400" dirty="0"/>
              <a:t>to encourage the maintenance and development of harmonious relations between individuals and among the diverse groups in New Zealand society</a:t>
            </a:r>
          </a:p>
          <a:p>
            <a:pPr lvl="1"/>
            <a:r>
              <a:rPr lang="en-NZ" sz="2400" dirty="0"/>
              <a:t>to promote racial equality and cultural diversity</a:t>
            </a:r>
          </a:p>
          <a:p>
            <a:pPr lvl="1"/>
            <a:r>
              <a:rPr lang="en-NZ" sz="2400" dirty="0"/>
              <a:t>to promote equal employment opportunities (including pay equity)</a:t>
            </a:r>
          </a:p>
          <a:p>
            <a:pPr lvl="1"/>
            <a:r>
              <a:rPr lang="en-NZ" sz="2400" dirty="0"/>
              <a:t>to promote and protect the full and equal enjoyment of human rights by persons with disabilities.</a:t>
            </a:r>
          </a:p>
          <a:p>
            <a:pPr lvl="1"/>
            <a:endParaRPr lang="en-NZ" dirty="0"/>
          </a:p>
          <a:p>
            <a:r>
              <a:rPr lang="en-NZ" dirty="0"/>
              <a:t>Also</a:t>
            </a:r>
          </a:p>
        </p:txBody>
      </p:sp>
    </p:spTree>
    <p:extLst>
      <p:ext uri="{BB962C8B-B14F-4D97-AF65-F5344CB8AC3E}">
        <p14:creationId xmlns:p14="http://schemas.microsoft.com/office/powerpoint/2010/main" val="1192814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Individual complaints</a:t>
            </a:r>
          </a:p>
        </p:txBody>
      </p:sp>
      <p:sp>
        <p:nvSpPr>
          <p:cNvPr id="3" name="Content Placeholder 2"/>
          <p:cNvSpPr>
            <a:spLocks noGrp="1"/>
          </p:cNvSpPr>
          <p:nvPr>
            <p:ph idx="1"/>
          </p:nvPr>
        </p:nvSpPr>
        <p:spPr>
          <a:xfrm>
            <a:off x="433873" y="1196752"/>
            <a:ext cx="8229600" cy="4133850"/>
          </a:xfrm>
        </p:spPr>
        <p:txBody>
          <a:bodyPr/>
          <a:lstStyle/>
          <a:p>
            <a:endParaRPr lang="en-NZ" dirty="0"/>
          </a:p>
          <a:p>
            <a:r>
              <a:rPr lang="en-NZ" sz="2800" dirty="0"/>
              <a:t>Provides a process for resolving disputes about unlawful discrimination</a:t>
            </a:r>
          </a:p>
          <a:p>
            <a:pPr lvl="1"/>
            <a:r>
              <a:rPr lang="en-NZ" sz="2400" dirty="0">
                <a:latin typeface="Arial" panose="020B0604020202020204" pitchFamily="34" charset="0"/>
                <a:cs typeface="Arial" panose="020B0604020202020204" pitchFamily="34" charset="0"/>
              </a:rPr>
              <a:t>May offer mediation</a:t>
            </a:r>
          </a:p>
          <a:p>
            <a:pPr lvl="1"/>
            <a:r>
              <a:rPr lang="en-NZ" sz="2400" dirty="0">
                <a:latin typeface="Arial" panose="020B0604020202020204" pitchFamily="34" charset="0"/>
                <a:cs typeface="Arial" panose="020B0604020202020204" pitchFamily="34" charset="0"/>
              </a:rPr>
              <a:t>The Commission </a:t>
            </a:r>
            <a:r>
              <a:rPr lang="en-NZ" sz="2400" u="sng" dirty="0">
                <a:latin typeface="Arial" panose="020B0604020202020204" pitchFamily="34" charset="0"/>
                <a:cs typeface="Arial" panose="020B0604020202020204" pitchFamily="34" charset="0"/>
              </a:rPr>
              <a:t>cannot </a:t>
            </a:r>
            <a:r>
              <a:rPr lang="en-NZ" sz="2400" dirty="0">
                <a:latin typeface="Arial" panose="020B0604020202020204" pitchFamily="34" charset="0"/>
                <a:cs typeface="Arial" panose="020B0604020202020204" pitchFamily="34" charset="0"/>
              </a:rPr>
              <a:t>investigate or make a decision/finding on the merits of an individual complaint.</a:t>
            </a:r>
          </a:p>
          <a:p>
            <a:r>
              <a:rPr lang="en-NZ" sz="2800" dirty="0">
                <a:latin typeface="Calibri" panose="020F0502020204030204" pitchFamily="34" charset="0"/>
              </a:rPr>
              <a:t>If a complaint is not resolved at mediation a complainant can file a claim with the Human Rights Review Tribunal. </a:t>
            </a:r>
          </a:p>
          <a:p>
            <a:pPr lvl="1"/>
            <a:r>
              <a:rPr lang="en-NZ" sz="2400" dirty="0">
                <a:latin typeface="Calibri" panose="020F0502020204030204" pitchFamily="34" charset="0"/>
              </a:rPr>
              <a:t>Independent judicial body</a:t>
            </a:r>
          </a:p>
          <a:p>
            <a:pPr lvl="1"/>
            <a:r>
              <a:rPr lang="en-NZ" sz="2400" dirty="0">
                <a:latin typeface="Calibri" panose="020F0502020204030204" pitchFamily="34" charset="0"/>
              </a:rPr>
              <a:t>OHRP</a:t>
            </a:r>
          </a:p>
          <a:p>
            <a:pPr lvl="1"/>
            <a:endParaRPr lang="en-NZ" dirty="0">
              <a:latin typeface="Arial" panose="020B0604020202020204" pitchFamily="34" charset="0"/>
              <a:cs typeface="Arial" panose="020B0604020202020204" pitchFamily="34" charset="0"/>
            </a:endParaRPr>
          </a:p>
          <a:p>
            <a:pPr lvl="1"/>
            <a:endParaRPr lang="en-NZ" dirty="0"/>
          </a:p>
          <a:p>
            <a:pPr lvl="1"/>
            <a:endParaRPr lang="en-NZ" dirty="0"/>
          </a:p>
        </p:txBody>
      </p:sp>
    </p:spTree>
    <p:extLst>
      <p:ext uri="{BB962C8B-B14F-4D97-AF65-F5344CB8AC3E}">
        <p14:creationId xmlns:p14="http://schemas.microsoft.com/office/powerpoint/2010/main" val="24622332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Ground of Discrimination</a:t>
            </a:r>
          </a:p>
        </p:txBody>
      </p:sp>
      <p:sp>
        <p:nvSpPr>
          <p:cNvPr id="3" name="Content Placeholder 2"/>
          <p:cNvSpPr>
            <a:spLocks noGrp="1"/>
          </p:cNvSpPr>
          <p:nvPr>
            <p:ph idx="1"/>
          </p:nvPr>
        </p:nvSpPr>
        <p:spPr>
          <a:xfrm>
            <a:off x="457200" y="1600200"/>
            <a:ext cx="8229600" cy="4997152"/>
          </a:xfrm>
        </p:spPr>
        <p:txBody>
          <a:bodyPr/>
          <a:lstStyle/>
          <a:p>
            <a:r>
              <a:rPr lang="en-NZ" sz="2000" dirty="0"/>
              <a:t>Age</a:t>
            </a:r>
          </a:p>
          <a:p>
            <a:r>
              <a:rPr lang="en-NZ" sz="2000" dirty="0"/>
              <a:t>Colour</a:t>
            </a:r>
          </a:p>
          <a:p>
            <a:r>
              <a:rPr lang="en-NZ" sz="2000" dirty="0"/>
              <a:t>Disability</a:t>
            </a:r>
          </a:p>
          <a:p>
            <a:r>
              <a:rPr lang="en-NZ" sz="2000" dirty="0"/>
              <a:t>Employment status</a:t>
            </a:r>
          </a:p>
          <a:p>
            <a:r>
              <a:rPr lang="en-NZ" sz="2000" dirty="0"/>
              <a:t>Ethical belief</a:t>
            </a:r>
          </a:p>
          <a:p>
            <a:r>
              <a:rPr lang="en-NZ" sz="2000" dirty="0"/>
              <a:t>Ethnic or National Origins</a:t>
            </a:r>
          </a:p>
          <a:p>
            <a:r>
              <a:rPr lang="en-NZ" sz="2000" dirty="0"/>
              <a:t>Family Status</a:t>
            </a:r>
          </a:p>
          <a:p>
            <a:r>
              <a:rPr lang="en-NZ" sz="2000" dirty="0"/>
              <a:t>Marital status</a:t>
            </a:r>
          </a:p>
          <a:p>
            <a:r>
              <a:rPr lang="en-NZ" sz="2000" dirty="0"/>
              <a:t>Political opinion</a:t>
            </a:r>
          </a:p>
          <a:p>
            <a:r>
              <a:rPr lang="en-NZ" sz="2000" dirty="0"/>
              <a:t>Race</a:t>
            </a:r>
          </a:p>
          <a:p>
            <a:r>
              <a:rPr lang="en-NZ" sz="2000" dirty="0"/>
              <a:t>Religious Belief</a:t>
            </a:r>
          </a:p>
          <a:p>
            <a:r>
              <a:rPr lang="en-NZ" sz="2000" dirty="0"/>
              <a:t>Sex</a:t>
            </a:r>
          </a:p>
          <a:p>
            <a:r>
              <a:rPr lang="en-NZ" sz="2000" dirty="0"/>
              <a:t>Sexual Orientation</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2636912"/>
            <a:ext cx="3210272" cy="2292134"/>
          </a:xfrm>
          <a:prstGeom prst="rect">
            <a:avLst/>
          </a:prstGeom>
        </p:spPr>
      </p:pic>
    </p:spTree>
    <p:extLst>
      <p:ext uri="{BB962C8B-B14F-4D97-AF65-F5344CB8AC3E}">
        <p14:creationId xmlns:p14="http://schemas.microsoft.com/office/powerpoint/2010/main" val="1036318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a:t>Discrimination must occur in an area of public life</a:t>
            </a:r>
          </a:p>
        </p:txBody>
      </p:sp>
      <p:sp>
        <p:nvSpPr>
          <p:cNvPr id="3" name="Content Placeholder 2"/>
          <p:cNvSpPr>
            <a:spLocks noGrp="1"/>
          </p:cNvSpPr>
          <p:nvPr>
            <p:ph idx="1"/>
          </p:nvPr>
        </p:nvSpPr>
        <p:spPr/>
        <p:txBody>
          <a:bodyPr/>
          <a:lstStyle/>
          <a:p>
            <a:r>
              <a:rPr lang="en-NZ" dirty="0"/>
              <a:t>Includes:</a:t>
            </a:r>
          </a:p>
          <a:p>
            <a:pPr lvl="1"/>
            <a:r>
              <a:rPr lang="en-NZ" dirty="0"/>
              <a:t>Employment</a:t>
            </a:r>
          </a:p>
          <a:p>
            <a:pPr lvl="1"/>
            <a:r>
              <a:rPr lang="en-NZ" dirty="0"/>
              <a:t>Education</a:t>
            </a:r>
          </a:p>
          <a:p>
            <a:pPr lvl="1"/>
            <a:r>
              <a:rPr lang="en-NZ" dirty="0"/>
              <a:t>Goods and services</a:t>
            </a:r>
          </a:p>
          <a:p>
            <a:pPr lvl="1"/>
            <a:r>
              <a:rPr lang="en-NZ" dirty="0"/>
              <a:t>Public places</a:t>
            </a:r>
          </a:p>
          <a:p>
            <a:pPr lvl="1"/>
            <a:r>
              <a:rPr lang="en-NZ" dirty="0"/>
              <a:t>Vehicles and facilities</a:t>
            </a:r>
          </a:p>
          <a:p>
            <a:pPr lvl="1"/>
            <a:r>
              <a:rPr lang="en-NZ" dirty="0"/>
              <a:t>Land, housing and other accommodation</a:t>
            </a:r>
          </a:p>
          <a:p>
            <a:pPr lvl="1"/>
            <a:r>
              <a:rPr lang="en-NZ" dirty="0"/>
              <a:t>Public sector activity</a:t>
            </a:r>
          </a:p>
        </p:txBody>
      </p:sp>
    </p:spTree>
    <p:extLst>
      <p:ext uri="{BB962C8B-B14F-4D97-AF65-F5344CB8AC3E}">
        <p14:creationId xmlns:p14="http://schemas.microsoft.com/office/powerpoint/2010/main" val="3584634280"/>
      </p:ext>
    </p:extLst>
  </p:cSld>
  <p:clrMapOvr>
    <a:masterClrMapping/>
  </p:clrMapOvr>
</p:sld>
</file>

<file path=ppt/theme/theme1.xml><?xml version="1.0" encoding="utf-8"?>
<a:theme xmlns:a="http://schemas.openxmlformats.org/drawingml/2006/main" name="HRC Powerpoint">
  <a:themeElements>
    <a:clrScheme name="HRC 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HRC Powerpoin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RC Powerpoin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HRC Powerpoint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HRC Powerpoint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HRC Powerpoint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HRC Powerpoint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HRC Powerpoint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HRC Powerpoint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HRC Powerpoin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HRC Powerpoint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HRC Powerpoint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HRC Powerpoint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HRC Powerpoint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HRC Powerpoint</Template>
  <TotalTime>1148</TotalTime>
  <Words>980</Words>
  <Application>Microsoft Office PowerPoint</Application>
  <PresentationFormat>On-screen Show (4:3)</PresentationFormat>
  <Paragraphs>155</Paragraphs>
  <Slides>23</Slides>
  <Notes>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Times New Roman</vt:lpstr>
      <vt:lpstr>Wingdings</vt:lpstr>
      <vt:lpstr>HRC Powerpoint</vt:lpstr>
      <vt:lpstr>The New Zealand Human Rights Commission; Insurance and human rights</vt:lpstr>
      <vt:lpstr>Overview</vt:lpstr>
      <vt:lpstr>International Human Rights Context</vt:lpstr>
      <vt:lpstr>New Zealand context</vt:lpstr>
      <vt:lpstr>NZ Human Rights Commission </vt:lpstr>
      <vt:lpstr>Commission’s functions</vt:lpstr>
      <vt:lpstr>Individual complaints</vt:lpstr>
      <vt:lpstr>Ground of Discrimination</vt:lpstr>
      <vt:lpstr>Discrimination must occur in an area of public life</vt:lpstr>
      <vt:lpstr>Complaints 2015-2016</vt:lpstr>
      <vt:lpstr>The Human Rights Act and insurance?</vt:lpstr>
      <vt:lpstr>Exception …</vt:lpstr>
      <vt:lpstr>PowerPoint Presentation</vt:lpstr>
      <vt:lpstr>Defining cover</vt:lpstr>
      <vt:lpstr>Justifying different treatment</vt:lpstr>
      <vt:lpstr>PowerPoint Presentation</vt:lpstr>
      <vt:lpstr>Mental Disability</vt:lpstr>
      <vt:lpstr>Reinsurance </vt:lpstr>
      <vt:lpstr>Insurance complaints </vt:lpstr>
      <vt:lpstr>PowerPoint Presentation</vt:lpstr>
      <vt:lpstr>Some examples</vt:lpstr>
      <vt:lpstr>Broader Human Rights considerations </vt:lpstr>
      <vt:lpstr>Thank you!</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 Anderson-Bidois</dc:creator>
  <cp:lastModifiedBy>Michael White</cp:lastModifiedBy>
  <cp:revision>50</cp:revision>
  <dcterms:created xsi:type="dcterms:W3CDTF">2015-06-04T01:21:31Z</dcterms:created>
  <dcterms:modified xsi:type="dcterms:W3CDTF">2016-09-19T21:56:46Z</dcterms:modified>
</cp:coreProperties>
</file>