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33"/>
  </p:notesMasterIdLst>
  <p:sldIdLst>
    <p:sldId id="256" r:id="rId2"/>
    <p:sldId id="282" r:id="rId3"/>
    <p:sldId id="291" r:id="rId4"/>
    <p:sldId id="287" r:id="rId5"/>
    <p:sldId id="293" r:id="rId6"/>
    <p:sldId id="288" r:id="rId7"/>
    <p:sldId id="289" r:id="rId8"/>
    <p:sldId id="290" r:id="rId9"/>
    <p:sldId id="258" r:id="rId10"/>
    <p:sldId id="260" r:id="rId11"/>
    <p:sldId id="262" r:id="rId12"/>
    <p:sldId id="264" r:id="rId13"/>
    <p:sldId id="283" r:id="rId14"/>
    <p:sldId id="280" r:id="rId15"/>
    <p:sldId id="281" r:id="rId16"/>
    <p:sldId id="278" r:id="rId17"/>
    <p:sldId id="257" r:id="rId18"/>
    <p:sldId id="292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898E1-D3A3-401C-B0A9-0910D898D6FE}" type="datetimeFigureOut">
              <a:rPr lang="en-NZ" smtClean="0"/>
              <a:t>6/09/2013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368D1-DE33-4FA5-9DD6-BF0238D01B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229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E39EFF-3E0B-4EB6-991A-8DE3BDE3F047}" type="slidenum">
              <a:rPr lang="en-GB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AE0CE1-7C81-4186-995B-2D58B337E743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Reliable digit span = sum longest string of numbers where 2 trials correct, and longest reversal of numbers where 2 correct.  If sum less than 7, probably invalid performance.</a:t>
            </a:r>
          </a:p>
          <a:p>
            <a:endParaRPr lang="en-NZ"/>
          </a:p>
          <a:p>
            <a:r>
              <a:rPr lang="en-NZ"/>
              <a:t>To be really sure, use 3 measures and also discuss Slick et al criteria for malingering.</a:t>
            </a:r>
          </a:p>
          <a:p>
            <a:endParaRPr lang="en-NZ"/>
          </a:p>
          <a:p>
            <a:r>
              <a:rPr lang="en-NZ"/>
              <a:t>Don’t have to say the M word.  Can say that the test performances are not a valid indicator of true abilities.  Can offer reasons for this e.g. the M word</a:t>
            </a:r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8FB53E-09A3-4EF0-84BC-4FD53DA2ACB0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BD268E-DA29-4054-B9C1-8D53CE6C1046}" type="slidenum">
              <a:rPr lang="en-GB" sz="12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2">
                    <a:lumMod val="10000"/>
                  </a:schemeClr>
                </a:solidFill>
              </a:rPr>
              <a:t>Detecting and Managing Symptom Exaggeration in ‘Brain’ Disorders </a:t>
            </a:r>
            <a:endParaRPr lang="en-NZ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4876800"/>
            <a:ext cx="4572000" cy="1368798"/>
          </a:xfrm>
        </p:spPr>
        <p:txBody>
          <a:bodyPr>
            <a:normAutofit lnSpcReduction="10000"/>
          </a:bodyPr>
          <a:lstStyle/>
          <a:p>
            <a:r>
              <a:rPr lang="en-NZ" sz="2800" dirty="0" smtClean="0">
                <a:solidFill>
                  <a:schemeClr val="bg2">
                    <a:lumMod val="10000"/>
                  </a:schemeClr>
                </a:solidFill>
              </a:rPr>
              <a:t>Dr Susan Shaw</a:t>
            </a:r>
          </a:p>
          <a:p>
            <a:r>
              <a:rPr lang="en-NZ" sz="2800" dirty="0" smtClean="0">
                <a:solidFill>
                  <a:schemeClr val="bg2">
                    <a:lumMod val="10000"/>
                  </a:schemeClr>
                </a:solidFill>
              </a:rPr>
              <a:t>Neuropsychologist </a:t>
            </a:r>
            <a:r>
              <a:rPr lang="en-NZ" sz="2800" dirty="0" smtClean="0">
                <a:solidFill>
                  <a:schemeClr val="bg2">
                    <a:lumMod val="10000"/>
                  </a:schemeClr>
                </a:solidFill>
              </a:rPr>
              <a:t>PsyD</a:t>
            </a:r>
          </a:p>
          <a:p>
            <a:r>
              <a:rPr lang="en-NZ" sz="2200" dirty="0" smtClean="0">
                <a:solidFill>
                  <a:schemeClr val="bg2">
                    <a:lumMod val="10000"/>
                  </a:schemeClr>
                </a:solidFill>
              </a:rPr>
              <a:t>cns@wave.co.nz</a:t>
            </a:r>
            <a:endParaRPr lang="en-NZ" sz="2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4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1676400"/>
            <a:ext cx="7408333" cy="47244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NZ" dirty="0"/>
              <a:t>Slick et al (1999) developed criteria for diagnosing malingering with regard to cognitive and pain disorders.</a:t>
            </a:r>
          </a:p>
          <a:p>
            <a:pPr>
              <a:lnSpc>
                <a:spcPct val="80000"/>
              </a:lnSpc>
            </a:pPr>
            <a:r>
              <a:rPr lang="en-NZ" dirty="0"/>
              <a:t>Key features are as follows:</a:t>
            </a:r>
          </a:p>
          <a:p>
            <a:pPr lvl="1">
              <a:lnSpc>
                <a:spcPct val="80000"/>
              </a:lnSpc>
            </a:pPr>
            <a:r>
              <a:rPr lang="en-NZ" sz="2400" dirty="0"/>
              <a:t>Inconsistency between reported symptoms and those expected given the documented or reported injury.</a:t>
            </a:r>
          </a:p>
          <a:p>
            <a:pPr lvl="1">
              <a:lnSpc>
                <a:spcPct val="80000"/>
              </a:lnSpc>
            </a:pPr>
            <a:r>
              <a:rPr lang="en-NZ" sz="2400" dirty="0"/>
              <a:t>Inconsistency between patterns of recovery and those expected given the documented or reported injury.</a:t>
            </a:r>
          </a:p>
          <a:p>
            <a:pPr lvl="1">
              <a:lnSpc>
                <a:spcPct val="80000"/>
              </a:lnSpc>
            </a:pPr>
            <a:r>
              <a:rPr lang="en-NZ" sz="2400" dirty="0"/>
              <a:t>Inconsistency between performances on cognitive tests and those expected in the context of the injury</a:t>
            </a:r>
          </a:p>
          <a:p>
            <a:pPr lvl="1">
              <a:lnSpc>
                <a:spcPct val="80000"/>
              </a:lnSpc>
            </a:pPr>
            <a:r>
              <a:rPr lang="en-NZ" sz="2400" dirty="0"/>
              <a:t>Identifiable secondary gain</a:t>
            </a:r>
          </a:p>
          <a:p>
            <a:pPr lvl="1">
              <a:lnSpc>
                <a:spcPct val="80000"/>
              </a:lnSpc>
            </a:pPr>
            <a:r>
              <a:rPr lang="en-NZ" sz="2400" dirty="0"/>
              <a:t>Failure on tests of symptom validity.</a:t>
            </a:r>
          </a:p>
          <a:p>
            <a:pPr lvl="1">
              <a:lnSpc>
                <a:spcPct val="80000"/>
              </a:lnSpc>
            </a:pPr>
            <a:endParaRPr lang="en-GB" sz="19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‘Malingering’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82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1524000"/>
            <a:ext cx="7408333" cy="46021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NZ" sz="2800" dirty="0" err="1"/>
              <a:t>Laribee</a:t>
            </a:r>
            <a:r>
              <a:rPr lang="en-NZ" sz="2800" dirty="0"/>
              <a:t> 2003 – atypical patterns of performance on three measures used as indicators of symptom validity = specificity of </a:t>
            </a:r>
            <a:r>
              <a:rPr lang="en-NZ" sz="2800" dirty="0" smtClean="0"/>
              <a:t>1.00.</a:t>
            </a:r>
          </a:p>
          <a:p>
            <a:pPr lvl="1">
              <a:lnSpc>
                <a:spcPct val="90000"/>
              </a:lnSpc>
            </a:pPr>
            <a:r>
              <a:rPr lang="en-NZ" sz="2100" dirty="0" smtClean="0"/>
              <a:t/>
            </a:r>
            <a:br>
              <a:rPr lang="en-NZ" sz="2100" dirty="0" smtClean="0"/>
            </a:br>
            <a:r>
              <a:rPr lang="en-NZ" sz="2800" dirty="0" smtClean="0"/>
              <a:t>Does not matter which measures are used </a:t>
            </a:r>
            <a:endParaRPr lang="en-NZ" sz="2800" dirty="0"/>
          </a:p>
          <a:p>
            <a:pPr>
              <a:lnSpc>
                <a:spcPct val="90000"/>
              </a:lnSpc>
            </a:pPr>
            <a:endParaRPr lang="en-GB" sz="2500" dirty="0" smtClean="0"/>
          </a:p>
          <a:p>
            <a:pPr lvl="1">
              <a:lnSpc>
                <a:spcPct val="90000"/>
              </a:lnSpc>
            </a:pPr>
            <a:r>
              <a:rPr lang="en-GB" sz="2800" dirty="0" smtClean="0"/>
              <a:t>Newer measures of Symptom Validity have better statistical properties, so two measures should suffice.</a:t>
            </a:r>
            <a:endParaRPr lang="en-GB" sz="2800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200" dirty="0"/>
              <a:t>Sensitivity = 0.542 Specificity = 1.00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8405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1600200"/>
            <a:ext cx="7408333" cy="4525963"/>
          </a:xfrm>
        </p:spPr>
        <p:txBody>
          <a:bodyPr>
            <a:noAutofit/>
          </a:bodyPr>
          <a:lstStyle/>
          <a:p>
            <a:r>
              <a:rPr lang="en-NZ" sz="3200" dirty="0"/>
              <a:t>If you find that the client meets the Slick et al (1999) criteria for malingering and…..</a:t>
            </a:r>
          </a:p>
          <a:p>
            <a:r>
              <a:rPr lang="en-NZ" sz="3200" dirty="0"/>
              <a:t>The client fails three measures of symptom </a:t>
            </a:r>
            <a:r>
              <a:rPr lang="en-NZ" sz="3200" dirty="0" smtClean="0"/>
              <a:t>validity (</a:t>
            </a:r>
            <a:r>
              <a:rPr lang="en-NZ" sz="3200" dirty="0" err="1" smtClean="0"/>
              <a:t>e.g.Laribee</a:t>
            </a:r>
            <a:r>
              <a:rPr lang="en-NZ" sz="3200" dirty="0" smtClean="0"/>
              <a:t>) …</a:t>
            </a:r>
            <a:endParaRPr lang="en-NZ" sz="3200" dirty="0"/>
          </a:p>
          <a:p>
            <a:pPr>
              <a:buFont typeface="Wingdings" pitchFamily="2" charset="2"/>
              <a:buNone/>
            </a:pPr>
            <a:r>
              <a:rPr lang="en-NZ" sz="3200" dirty="0"/>
              <a:t>I would argue that this is an extremely strong indication that the test performances were not a valid reflection of the true abilities.</a:t>
            </a:r>
            <a:endParaRPr lang="en-GB" sz="3200" dirty="0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Robust Evidence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46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524000"/>
            <a:ext cx="7408333" cy="4602163"/>
          </a:xfrm>
        </p:spPr>
        <p:txBody>
          <a:bodyPr>
            <a:normAutofit/>
          </a:bodyPr>
          <a:lstStyle/>
          <a:p>
            <a:r>
              <a:rPr lang="en-NZ" sz="3200" dirty="0"/>
              <a:t>Avoid confrontation and subsequent defensive behaviour – worsens </a:t>
            </a:r>
            <a:r>
              <a:rPr lang="en-NZ" sz="3200" dirty="0" smtClean="0"/>
              <a:t>symptoms.</a:t>
            </a:r>
          </a:p>
          <a:p>
            <a:r>
              <a:rPr lang="en-NZ" sz="3200" dirty="0" smtClean="0"/>
              <a:t>Give a ‘face saving way out’.</a:t>
            </a:r>
          </a:p>
          <a:p>
            <a:r>
              <a:rPr lang="en-NZ" sz="3200" dirty="0" smtClean="0"/>
              <a:t>Help significant others understand the true nature of the problem where it fits with ‘face saving’.</a:t>
            </a:r>
          </a:p>
          <a:p>
            <a:r>
              <a:rPr lang="en-NZ" sz="3200" dirty="0" smtClean="0"/>
              <a:t>Give incentive to ‘recover’</a:t>
            </a:r>
            <a:endParaRPr lang="en-NZ" sz="3200" dirty="0"/>
          </a:p>
          <a:p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Intervention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0847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525963"/>
          </a:xfrm>
        </p:spPr>
        <p:txBody>
          <a:bodyPr>
            <a:normAutofit/>
          </a:bodyPr>
          <a:lstStyle/>
          <a:p>
            <a:r>
              <a:rPr lang="en-NZ" sz="3200" dirty="0" smtClean="0"/>
              <a:t>Build a good foundation from which to progress rehabilitation.</a:t>
            </a:r>
          </a:p>
          <a:p>
            <a:r>
              <a:rPr lang="en-NZ" sz="3200" dirty="0" smtClean="0"/>
              <a:t>Focus on ensuring the client knows someone understands their condition – generates confidence.</a:t>
            </a:r>
          </a:p>
          <a:p>
            <a:r>
              <a:rPr lang="en-NZ" sz="3200" dirty="0" smtClean="0"/>
              <a:t>Non-progressive - reassure client that recovery is the most likely outcome (expected).</a:t>
            </a:r>
            <a:endParaRPr lang="en-NZ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2">
                    <a:lumMod val="10000"/>
                  </a:schemeClr>
                </a:solidFill>
              </a:rPr>
              <a:t>From the very start you can….</a:t>
            </a:r>
            <a:endParaRPr lang="en-NZ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5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525963"/>
          </a:xfrm>
        </p:spPr>
        <p:txBody>
          <a:bodyPr>
            <a:noAutofit/>
          </a:bodyPr>
          <a:lstStyle/>
          <a:p>
            <a:r>
              <a:rPr lang="en-NZ" sz="2800" dirty="0" smtClean="0"/>
              <a:t>Clients often tell me the literature is very non-specific about recovery timeframes, and no-one knows why.  ‘Dr Google’</a:t>
            </a:r>
          </a:p>
          <a:p>
            <a:r>
              <a:rPr lang="en-NZ" sz="2800" dirty="0" smtClean="0"/>
              <a:t>Not true.</a:t>
            </a:r>
          </a:p>
          <a:p>
            <a:r>
              <a:rPr lang="en-NZ" sz="2800" dirty="0" smtClean="0"/>
              <a:t>‘Narrow’ literature search to be specific to the client e.g. age, gender, health status, mental health history, personality, coping mechanisms, psychosocial supports.</a:t>
            </a:r>
          </a:p>
          <a:p>
            <a:r>
              <a:rPr lang="en-NZ" sz="2800" dirty="0" smtClean="0"/>
              <a:t>Reinforce notion that psychological factors inhibit recovery.</a:t>
            </a:r>
            <a:endParaRPr lang="en-NZ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solidFill>
                  <a:schemeClr val="bg2">
                    <a:lumMod val="10000"/>
                  </a:schemeClr>
                </a:solidFill>
              </a:rPr>
              <a:t>Recovery ‘unknown’ myth</a:t>
            </a:r>
            <a:endParaRPr lang="en-NZ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98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953000"/>
          </a:xfrm>
        </p:spPr>
        <p:txBody>
          <a:bodyPr>
            <a:noAutofit/>
          </a:bodyPr>
          <a:lstStyle/>
          <a:p>
            <a:r>
              <a:rPr lang="en-NZ" sz="3200" dirty="0" smtClean="0"/>
              <a:t>Whittaker, R.  Kemp, S.  House, A.  Illness perceptions and outcome in mild head injury:  a </a:t>
            </a:r>
            <a:r>
              <a:rPr lang="en-NZ" sz="3200" dirty="0" err="1" smtClean="0"/>
              <a:t>longtitudional</a:t>
            </a:r>
            <a:r>
              <a:rPr lang="en-NZ" sz="3200" dirty="0" smtClean="0"/>
              <a:t> study.  </a:t>
            </a:r>
            <a:r>
              <a:rPr lang="en-NZ" sz="3200" i="1" dirty="0" smtClean="0"/>
              <a:t>Journal of Neurology, Neurosurgery and Psychiatry.  </a:t>
            </a:r>
            <a:r>
              <a:rPr lang="en-NZ" sz="3200" dirty="0" smtClean="0"/>
              <a:t>2007; </a:t>
            </a:r>
            <a:r>
              <a:rPr lang="en-NZ" sz="3200" b="1" dirty="0" smtClean="0"/>
              <a:t>78</a:t>
            </a:r>
            <a:r>
              <a:rPr lang="en-NZ" sz="3200" dirty="0" smtClean="0"/>
              <a:t>:644 – 6.</a:t>
            </a:r>
          </a:p>
          <a:p>
            <a:r>
              <a:rPr lang="en-NZ" sz="3200" dirty="0" smtClean="0"/>
              <a:t>Poor outcome predicted by expectation of non-recovery, non-attribution of symptoms to psychological factors and being in receipt of health related benefits at time of initial consultation.</a:t>
            </a:r>
            <a:endParaRPr lang="en-NZ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2">
                    <a:lumMod val="10000"/>
                  </a:schemeClr>
                </a:solidFill>
              </a:rPr>
              <a:t>Client expectations predict recovery</a:t>
            </a:r>
            <a:endParaRPr lang="en-NZ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00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NZ" sz="3200" dirty="0" smtClean="0"/>
              <a:t>Ascertain Symptom Exaggeration </a:t>
            </a:r>
            <a:r>
              <a:rPr lang="en-NZ" sz="3200" dirty="0" err="1" smtClean="0"/>
              <a:t>Vs</a:t>
            </a:r>
            <a:r>
              <a:rPr lang="en-NZ" sz="3200" dirty="0" smtClean="0"/>
              <a:t> another undiagnosed problem.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3200" dirty="0" smtClean="0"/>
              <a:t>Determine reasons for Symptom Exaggeration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3200" dirty="0" smtClean="0"/>
              <a:t>Do something about it – this is the hardest part but is much easier if you have done the first two steps well.</a:t>
            </a:r>
          </a:p>
          <a:p>
            <a:pPr marL="0" indent="0">
              <a:buNone/>
            </a:pPr>
            <a:endParaRPr lang="en-NZ" sz="3200" dirty="0"/>
          </a:p>
          <a:p>
            <a:pPr marL="0" indent="0">
              <a:buNone/>
            </a:pPr>
            <a:r>
              <a:rPr lang="en-NZ" sz="3200" dirty="0" smtClean="0"/>
              <a:t>Intuition, absent, ‘harden up’ approach – not good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2">
                    <a:lumMod val="10000"/>
                  </a:schemeClr>
                </a:solidFill>
              </a:rPr>
              <a:t>In the Clinic</a:t>
            </a:r>
            <a:endParaRPr lang="en-NZ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1.	Detection through ‘Intuition</a:t>
            </a:r>
          </a:p>
          <a:p>
            <a:r>
              <a:rPr lang="en-NZ" dirty="0" smtClean="0"/>
              <a:t>2. </a:t>
            </a:r>
            <a:r>
              <a:rPr lang="en-NZ" dirty="0"/>
              <a:t>	</a:t>
            </a:r>
            <a:r>
              <a:rPr lang="en-NZ" dirty="0" smtClean="0"/>
              <a:t>Ascertaining reasons for behaviour is absent</a:t>
            </a:r>
          </a:p>
          <a:p>
            <a:r>
              <a:rPr lang="en-NZ" dirty="0" smtClean="0"/>
              <a:t>3.	Problem managed by confrontation and telling the client to ‘harden up’.</a:t>
            </a:r>
          </a:p>
          <a:p>
            <a:endParaRPr lang="en-NZ" dirty="0"/>
          </a:p>
          <a:p>
            <a:r>
              <a:rPr lang="en-NZ" dirty="0" smtClean="0"/>
              <a:t>This approach does not work!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often happens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9646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447800"/>
            <a:ext cx="7408333" cy="5029200"/>
          </a:xfrm>
        </p:spPr>
        <p:txBody>
          <a:bodyPr>
            <a:noAutofit/>
          </a:bodyPr>
          <a:lstStyle/>
          <a:p>
            <a:r>
              <a:rPr lang="en-NZ" sz="3600" dirty="0" smtClean="0"/>
              <a:t>35 year old male</a:t>
            </a:r>
          </a:p>
          <a:p>
            <a:r>
              <a:rPr lang="en-NZ" sz="3600" dirty="0" smtClean="0"/>
              <a:t>Transport business owner</a:t>
            </a:r>
          </a:p>
          <a:p>
            <a:r>
              <a:rPr lang="en-NZ" sz="3600" dirty="0" smtClean="0"/>
              <a:t>10 employees</a:t>
            </a:r>
          </a:p>
          <a:p>
            <a:r>
              <a:rPr lang="en-NZ" sz="3600" dirty="0" smtClean="0"/>
              <a:t>‘Hard man’ – very ‘macho’ environment.</a:t>
            </a:r>
          </a:p>
          <a:p>
            <a:r>
              <a:rPr lang="en-NZ" sz="3600" dirty="0" smtClean="0"/>
              <a:t>‘Hard’ on employees when they made mistakes.</a:t>
            </a:r>
          </a:p>
          <a:p>
            <a:r>
              <a:rPr lang="en-NZ" sz="3600" dirty="0" smtClean="0"/>
              <a:t>High level athlete – determined.</a:t>
            </a:r>
            <a:endParaRPr lang="en-NZ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Case Example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111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524000"/>
            <a:ext cx="7408333" cy="4602163"/>
          </a:xfrm>
        </p:spPr>
        <p:txBody>
          <a:bodyPr>
            <a:normAutofit/>
          </a:bodyPr>
          <a:lstStyle/>
          <a:p>
            <a:r>
              <a:rPr lang="en-NZ" sz="3200" dirty="0" smtClean="0"/>
              <a:t>Mild Traumatic Brain Injury </a:t>
            </a:r>
          </a:p>
          <a:p>
            <a:r>
              <a:rPr lang="en-NZ" sz="3200" dirty="0" smtClean="0"/>
              <a:t>Post Concussion Syndrome</a:t>
            </a:r>
          </a:p>
          <a:p>
            <a:r>
              <a:rPr lang="en-NZ" sz="3200" dirty="0" smtClean="0"/>
              <a:t>Chronic Pain Syndromes</a:t>
            </a:r>
          </a:p>
          <a:p>
            <a:r>
              <a:rPr lang="en-NZ" sz="3200" dirty="0" smtClean="0"/>
              <a:t>Chronic Fatigue</a:t>
            </a:r>
          </a:p>
          <a:p>
            <a:r>
              <a:rPr lang="en-NZ" sz="3200" dirty="0" smtClean="0"/>
              <a:t>Depression / anxiety/PTSD / mental health.</a:t>
            </a:r>
          </a:p>
          <a:p>
            <a:r>
              <a:rPr lang="en-NZ" sz="3200" dirty="0" smtClean="0"/>
              <a:t>Disorders which are ‘high on symptoms – low on signs’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2">
                    <a:lumMod val="10000"/>
                  </a:schemeClr>
                </a:solidFill>
              </a:rPr>
              <a:t>Most commonly seen in these ‘Brain’ Disorders</a:t>
            </a:r>
            <a:endParaRPr lang="en-NZ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0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685800"/>
            <a:ext cx="7313612" cy="5256213"/>
          </a:xfrm>
        </p:spPr>
        <p:txBody>
          <a:bodyPr>
            <a:noAutofit/>
          </a:bodyPr>
          <a:lstStyle/>
          <a:p>
            <a:r>
              <a:rPr lang="en-NZ" sz="3200" dirty="0" smtClean="0"/>
              <a:t>TBI rugby – LOC &gt; 3 </a:t>
            </a:r>
            <a:r>
              <a:rPr lang="en-NZ" sz="3200" dirty="0" err="1" smtClean="0"/>
              <a:t>mins</a:t>
            </a:r>
            <a:r>
              <a:rPr lang="en-NZ" sz="3200" dirty="0" smtClean="0"/>
              <a:t>, nil retro, PTA &lt; 30 </a:t>
            </a:r>
            <a:r>
              <a:rPr lang="en-NZ" sz="3200" dirty="0" err="1" smtClean="0"/>
              <a:t>mins</a:t>
            </a:r>
            <a:r>
              <a:rPr lang="en-NZ" sz="3200" dirty="0" smtClean="0"/>
              <a:t>.  Now 1 year post</a:t>
            </a:r>
          </a:p>
          <a:p>
            <a:r>
              <a:rPr lang="en-NZ" sz="3200" dirty="0" smtClean="0"/>
              <a:t>Wife RTW after 12 months maternity leave</a:t>
            </a:r>
          </a:p>
          <a:p>
            <a:r>
              <a:rPr lang="en-NZ" sz="3200" dirty="0" smtClean="0"/>
              <a:t>Wife developed depression</a:t>
            </a:r>
          </a:p>
          <a:p>
            <a:r>
              <a:rPr lang="en-NZ" sz="3200" dirty="0" smtClean="0"/>
              <a:t>Client irritable and unpleasant at home and at work – exacerbated by fatigue.</a:t>
            </a:r>
          </a:p>
          <a:p>
            <a:r>
              <a:rPr lang="en-NZ" sz="3200" dirty="0" smtClean="0"/>
              <a:t>Client had to ‘step in’ at home when wife unwell and care for children aged 1 and 3.</a:t>
            </a:r>
          </a:p>
        </p:txBody>
      </p:sp>
    </p:spTree>
    <p:extLst>
      <p:ext uri="{BB962C8B-B14F-4D97-AF65-F5344CB8AC3E}">
        <p14:creationId xmlns:p14="http://schemas.microsoft.com/office/powerpoint/2010/main" val="185238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533400"/>
            <a:ext cx="7313612" cy="5408613"/>
          </a:xfrm>
        </p:spPr>
        <p:txBody>
          <a:bodyPr>
            <a:noAutofit/>
          </a:bodyPr>
          <a:lstStyle/>
          <a:p>
            <a:r>
              <a:rPr lang="en-NZ" sz="3200" dirty="0" smtClean="0"/>
              <a:t>Adamant that RTW was main goal</a:t>
            </a:r>
          </a:p>
          <a:p>
            <a:r>
              <a:rPr lang="en-NZ" sz="3200" dirty="0" smtClean="0"/>
              <a:t>Adamant that recovery period ‘unknown’ but possibly 2 years.</a:t>
            </a:r>
          </a:p>
          <a:p>
            <a:r>
              <a:rPr lang="en-NZ" sz="3200" dirty="0" smtClean="0"/>
              <a:t>No financial incentive for not RTW</a:t>
            </a:r>
          </a:p>
          <a:p>
            <a:r>
              <a:rPr lang="en-NZ" sz="3200" dirty="0" smtClean="0"/>
              <a:t>‘Failure’ regarding GRTW – stalled.</a:t>
            </a:r>
          </a:p>
          <a:p>
            <a:r>
              <a:rPr lang="en-NZ" sz="3200" dirty="0" smtClean="0"/>
              <a:t>Referred to me</a:t>
            </a:r>
          </a:p>
          <a:p>
            <a:r>
              <a:rPr lang="en-NZ" sz="3200" dirty="0" smtClean="0"/>
              <a:t>‘Failure’ on SV measures.</a:t>
            </a:r>
          </a:p>
          <a:p>
            <a:r>
              <a:rPr lang="en-NZ" sz="3200" dirty="0" smtClean="0"/>
              <a:t>Strong indicators of cognitive symptom exaggeration.</a:t>
            </a:r>
          </a:p>
          <a:p>
            <a:r>
              <a:rPr lang="en-NZ" sz="3200" b="1" dirty="0" smtClean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159103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1066800"/>
            <a:ext cx="7313612" cy="4875213"/>
          </a:xfrm>
        </p:spPr>
        <p:txBody>
          <a:bodyPr>
            <a:normAutofit lnSpcReduction="10000"/>
          </a:bodyPr>
          <a:lstStyle/>
          <a:p>
            <a:endParaRPr lang="en-NZ" dirty="0" smtClean="0"/>
          </a:p>
          <a:p>
            <a:r>
              <a:rPr lang="en-NZ" sz="3200" dirty="0" smtClean="0"/>
              <a:t>Loss of confidence with regard to ability to ‘dominate’ at work following ‘mistake’. Vulnerable</a:t>
            </a:r>
          </a:p>
          <a:p>
            <a:r>
              <a:rPr lang="en-NZ" sz="3200" dirty="0" smtClean="0"/>
              <a:t>Catastrophic thinking with regard to memory.</a:t>
            </a:r>
          </a:p>
          <a:p>
            <a:r>
              <a:rPr lang="en-NZ" sz="3200" dirty="0" smtClean="0"/>
              <a:t>Feeling ‘vindicated’ or ‘Blameless’ if ‘mistake’ due to ‘brain damage’. </a:t>
            </a:r>
          </a:p>
          <a:p>
            <a:r>
              <a:rPr lang="en-NZ" sz="3200" dirty="0" smtClean="0"/>
              <a:t>Acceptable (not my fault) but also very scary (future?)</a:t>
            </a:r>
            <a:endParaRPr lang="en-NZ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6175"/>
          </a:xfrm>
        </p:spPr>
        <p:txBody>
          <a:bodyPr/>
          <a:lstStyle/>
          <a:p>
            <a:r>
              <a:rPr lang="en-NZ" dirty="0" smtClean="0"/>
              <a:t>At Work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9861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371600"/>
            <a:ext cx="7408333" cy="4754563"/>
          </a:xfrm>
        </p:spPr>
        <p:txBody>
          <a:bodyPr>
            <a:noAutofit/>
          </a:bodyPr>
          <a:lstStyle/>
          <a:p>
            <a:r>
              <a:rPr lang="en-NZ" sz="3200" dirty="0" smtClean="0"/>
              <a:t>Resentful that wife ‘stealing thunder’ by having a diagnosis of her own</a:t>
            </a:r>
          </a:p>
          <a:p>
            <a:r>
              <a:rPr lang="en-NZ" sz="3200" dirty="0" smtClean="0"/>
              <a:t>Resentful at having to ‘step in’ and help out when wife unwell, as he was also not feeling the best.</a:t>
            </a:r>
          </a:p>
          <a:p>
            <a:r>
              <a:rPr lang="en-NZ" sz="3200" dirty="0" smtClean="0"/>
              <a:t>Rapid deconditioning from inactivity – concerns about ‘weakness’ in sporting arena.</a:t>
            </a:r>
          </a:p>
          <a:p>
            <a:endParaRPr lang="en-NZ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At Home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1206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524000"/>
            <a:ext cx="7408333" cy="4876800"/>
          </a:xfrm>
        </p:spPr>
        <p:txBody>
          <a:bodyPr>
            <a:noAutofit/>
          </a:bodyPr>
          <a:lstStyle/>
          <a:p>
            <a:r>
              <a:rPr lang="en-NZ" sz="3600" dirty="0" smtClean="0"/>
              <a:t>Resentment</a:t>
            </a:r>
          </a:p>
          <a:p>
            <a:r>
              <a:rPr lang="en-NZ" sz="3600" dirty="0" smtClean="0"/>
              <a:t>Loss of confidence – catastrophic thinking</a:t>
            </a:r>
          </a:p>
          <a:p>
            <a:r>
              <a:rPr lang="en-NZ" sz="3600" dirty="0" smtClean="0"/>
              <a:t>Shifting ‘blame’</a:t>
            </a:r>
          </a:p>
          <a:p>
            <a:r>
              <a:rPr lang="en-NZ" sz="3600" dirty="0" smtClean="0"/>
              <a:t>Significant physiological changes</a:t>
            </a:r>
          </a:p>
          <a:p>
            <a:r>
              <a:rPr lang="en-NZ" sz="3600" dirty="0" smtClean="0"/>
              <a:t>? Opting out – ‘driven’ lifestyle – stress – pressure to perform at work, at home and sports field.</a:t>
            </a:r>
            <a:endParaRPr lang="en-NZ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Combination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79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371600"/>
            <a:ext cx="7408333" cy="4754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NZ" dirty="0" smtClean="0"/>
          </a:p>
          <a:p>
            <a:r>
              <a:rPr lang="en-NZ" sz="3600" dirty="0" smtClean="0"/>
              <a:t>Consider depression</a:t>
            </a:r>
          </a:p>
          <a:p>
            <a:r>
              <a:rPr lang="en-NZ" sz="3600" dirty="0" smtClean="0"/>
              <a:t>Find a ‘face saving’ way out</a:t>
            </a:r>
          </a:p>
          <a:p>
            <a:r>
              <a:rPr lang="en-NZ" sz="3600" dirty="0" smtClean="0"/>
              <a:t>Exercise programme - education</a:t>
            </a:r>
          </a:p>
          <a:p>
            <a:r>
              <a:rPr lang="en-NZ" sz="3600" dirty="0" smtClean="0"/>
              <a:t>Don’t back into a corner or he will come out ‘fighting’ and symptoms will be exaggerated.</a:t>
            </a:r>
          </a:p>
          <a:p>
            <a:r>
              <a:rPr lang="en-NZ" sz="3600" dirty="0" smtClean="0"/>
              <a:t>Wife could be ‘key’.</a:t>
            </a:r>
          </a:p>
          <a:p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to do?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279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533400"/>
            <a:ext cx="7313612" cy="5715000"/>
          </a:xfrm>
        </p:spPr>
        <p:txBody>
          <a:bodyPr>
            <a:noAutofit/>
          </a:bodyPr>
          <a:lstStyle/>
          <a:p>
            <a:r>
              <a:rPr lang="en-NZ" sz="3600" dirty="0"/>
              <a:t>Neuropsychologist spoke about models of memory to explain ‘mistake’ and reduce catastrophic thinking.</a:t>
            </a:r>
          </a:p>
          <a:p>
            <a:r>
              <a:rPr lang="en-NZ" sz="3600" dirty="0" smtClean="0"/>
              <a:t>Psychologist met with OT to discuss above issues – same page</a:t>
            </a:r>
          </a:p>
          <a:p>
            <a:r>
              <a:rPr lang="en-NZ" sz="3600" dirty="0"/>
              <a:t>Psychologist met with client to ‘touch’ on some of the above, asking questions and letting client ‘work it out’ himself</a:t>
            </a:r>
            <a:r>
              <a:rPr lang="en-NZ" sz="3600" dirty="0" smtClean="0"/>
              <a:t>.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313377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533400"/>
            <a:ext cx="7313612" cy="6172200"/>
          </a:xfrm>
        </p:spPr>
        <p:txBody>
          <a:bodyPr>
            <a:noAutofit/>
          </a:bodyPr>
          <a:lstStyle/>
          <a:p>
            <a:r>
              <a:rPr lang="en-NZ" sz="3200" dirty="0" smtClean="0"/>
              <a:t>OT reassured client that now a ‘change in tactic’ was to take place.</a:t>
            </a:r>
            <a:endParaRPr lang="en-NZ" sz="3200" dirty="0"/>
          </a:p>
          <a:p>
            <a:r>
              <a:rPr lang="en-NZ" sz="3200" dirty="0"/>
              <a:t>Shift focus from ‘fatigue management’ to confidence building and increased physical strength and </a:t>
            </a:r>
            <a:r>
              <a:rPr lang="en-NZ" sz="3200" dirty="0" smtClean="0"/>
              <a:t>fitness</a:t>
            </a:r>
          </a:p>
          <a:p>
            <a:r>
              <a:rPr lang="en-NZ" sz="3200" dirty="0" smtClean="0"/>
              <a:t>OT reassured client that this ‘new’ approach works very well with clients like him.</a:t>
            </a:r>
          </a:p>
          <a:p>
            <a:r>
              <a:rPr lang="en-NZ" sz="3200" dirty="0" smtClean="0"/>
              <a:t>OT reassured client that if TBI related </a:t>
            </a:r>
            <a:r>
              <a:rPr lang="en-NZ" sz="3200" dirty="0" err="1" smtClean="0"/>
              <a:t>sx</a:t>
            </a:r>
            <a:r>
              <a:rPr lang="en-NZ" sz="3200" dirty="0" smtClean="0"/>
              <a:t> would resolve with this approach – those which did not resolve unlikely to be due to TBI</a:t>
            </a:r>
          </a:p>
        </p:txBody>
      </p:sp>
    </p:spTree>
    <p:extLst>
      <p:ext uri="{BB962C8B-B14F-4D97-AF65-F5344CB8AC3E}">
        <p14:creationId xmlns:p14="http://schemas.microsoft.com/office/powerpoint/2010/main" val="209030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447800"/>
            <a:ext cx="7408333" cy="4678363"/>
          </a:xfrm>
        </p:spPr>
        <p:txBody>
          <a:bodyPr>
            <a:normAutofit lnSpcReduction="10000"/>
          </a:bodyPr>
          <a:lstStyle/>
          <a:p>
            <a:r>
              <a:rPr lang="en-NZ" sz="3600" dirty="0" smtClean="0"/>
              <a:t>Wife understood loss of confidence issues and felt greater empathy for him, rather than feeling resentful and frustrated.</a:t>
            </a:r>
          </a:p>
          <a:p>
            <a:r>
              <a:rPr lang="en-NZ" sz="3600" dirty="0" smtClean="0"/>
              <a:t>Improved relationship led to improved mood for both.</a:t>
            </a:r>
          </a:p>
          <a:p>
            <a:r>
              <a:rPr lang="en-NZ" sz="3600" dirty="0" smtClean="0"/>
              <a:t>Wife more able to ‘pull her weight’ at home</a:t>
            </a:r>
          </a:p>
          <a:p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Outcome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363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447800"/>
            <a:ext cx="7408333" cy="4678363"/>
          </a:xfrm>
        </p:spPr>
        <p:txBody>
          <a:bodyPr>
            <a:normAutofit lnSpcReduction="10000"/>
          </a:bodyPr>
          <a:lstStyle/>
          <a:p>
            <a:r>
              <a:rPr lang="en-NZ" sz="3600" dirty="0" smtClean="0"/>
              <a:t>Wife ‘ignored’ complaints of fatigue and headaches, irritable behaviour.</a:t>
            </a:r>
          </a:p>
          <a:p>
            <a:r>
              <a:rPr lang="en-NZ" sz="3600" dirty="0" smtClean="0"/>
              <a:t>Wife praised desirable behaviours and rewarded with ‘extra’ time for gym etc.</a:t>
            </a:r>
          </a:p>
          <a:p>
            <a:r>
              <a:rPr lang="en-NZ" sz="3600" dirty="0" smtClean="0"/>
              <a:t>Client increased fitness gradually and focussed on an ‘event’.</a:t>
            </a:r>
          </a:p>
          <a:p>
            <a:r>
              <a:rPr lang="en-NZ" sz="3600" dirty="0" smtClean="0"/>
              <a:t>RTW took care of itself!</a:t>
            </a:r>
          </a:p>
          <a:p>
            <a:pPr marL="0" indent="0">
              <a:buNone/>
            </a:pP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Outcome </a:t>
            </a:r>
            <a:r>
              <a:rPr lang="en-NZ" dirty="0" err="1" smtClean="0"/>
              <a:t>ctd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2991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52600"/>
            <a:ext cx="7408333" cy="4373563"/>
          </a:xfrm>
        </p:spPr>
        <p:txBody>
          <a:bodyPr/>
          <a:lstStyle/>
          <a:p>
            <a:r>
              <a:rPr lang="en-NZ" sz="3200" dirty="0" smtClean="0"/>
              <a:t>Some disorders improve with time, while others get worse.  </a:t>
            </a:r>
            <a:endParaRPr lang="en-NZ" sz="3200" dirty="0"/>
          </a:p>
          <a:p>
            <a:r>
              <a:rPr lang="en-NZ" sz="3200" dirty="0" smtClean="0"/>
              <a:t>In order to know if the disorder is progressing in accordance with expectations based on medical literature, you need to know a little bit about what those expectations are.</a:t>
            </a:r>
          </a:p>
          <a:p>
            <a:r>
              <a:rPr lang="en-NZ" sz="3200" dirty="0" smtClean="0"/>
              <a:t>Progressive </a:t>
            </a:r>
            <a:r>
              <a:rPr lang="en-NZ" sz="3200" dirty="0" err="1" smtClean="0"/>
              <a:t>Vs</a:t>
            </a:r>
            <a:r>
              <a:rPr lang="en-NZ" sz="3200" dirty="0" smtClean="0"/>
              <a:t> non-progressive</a:t>
            </a:r>
          </a:p>
          <a:p>
            <a:pPr marL="0" indent="0"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Step 1. Is the progression consistent with expectation?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915293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447800"/>
            <a:ext cx="7408333" cy="4678363"/>
          </a:xfrm>
        </p:spPr>
        <p:txBody>
          <a:bodyPr>
            <a:normAutofit fontScale="92500"/>
          </a:bodyPr>
          <a:lstStyle/>
          <a:p>
            <a:r>
              <a:rPr lang="en-NZ" dirty="0" smtClean="0"/>
              <a:t>‘</a:t>
            </a:r>
            <a:r>
              <a:rPr lang="en-NZ" sz="3600" dirty="0" smtClean="0"/>
              <a:t>Set the scene’ early on – reassure that most likely outcome is recovery.</a:t>
            </a:r>
          </a:p>
          <a:p>
            <a:r>
              <a:rPr lang="en-NZ" sz="3600" dirty="0" smtClean="0"/>
              <a:t>‘Counter’ claims of extended recovery by recommending a more ‘narrow’ literature search.</a:t>
            </a:r>
          </a:p>
          <a:p>
            <a:r>
              <a:rPr lang="en-NZ" sz="3600" dirty="0" smtClean="0"/>
              <a:t>Introduce the importance of psychological and personality factors early on.</a:t>
            </a:r>
          </a:p>
          <a:p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Main points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6850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524000"/>
            <a:ext cx="7408333" cy="4876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NZ" sz="3600" dirty="0" smtClean="0"/>
              <a:t>Objective measurement of symptom validity.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3600" dirty="0" smtClean="0"/>
              <a:t>Determine reasons why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3600" dirty="0" smtClean="0"/>
              <a:t>Give a ‘face saving’ way out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3600" dirty="0" smtClean="0"/>
              <a:t>Give incentives to recover and deterrent for non-recovery.</a:t>
            </a:r>
          </a:p>
          <a:p>
            <a:pPr marL="0" indent="0">
              <a:buNone/>
            </a:pPr>
            <a:r>
              <a:rPr lang="en-NZ" sz="3600" b="1" dirty="0" smtClean="0"/>
              <a:t>Don’t be confrontational!!  It makes symptoms worse.</a:t>
            </a:r>
            <a:endParaRPr lang="en-NZ" sz="3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>
                <a:solidFill>
                  <a:schemeClr val="bg2">
                    <a:lumMod val="10000"/>
                  </a:schemeClr>
                </a:solidFill>
              </a:rPr>
              <a:t>4</a:t>
            </a:r>
            <a:r>
              <a:rPr lang="en-NZ" sz="4800" dirty="0" smtClean="0">
                <a:solidFill>
                  <a:schemeClr val="bg2">
                    <a:lumMod val="10000"/>
                  </a:schemeClr>
                </a:solidFill>
              </a:rPr>
              <a:t> Easy Steps</a:t>
            </a:r>
            <a:endParaRPr lang="en-NZ" sz="4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79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525963"/>
          </a:xfrm>
        </p:spPr>
        <p:txBody>
          <a:bodyPr>
            <a:normAutofit/>
          </a:bodyPr>
          <a:lstStyle/>
          <a:p>
            <a:r>
              <a:rPr lang="en-NZ" sz="3200" dirty="0" smtClean="0"/>
              <a:t>CVA or Stroke – Usually acute event followed by recovery</a:t>
            </a:r>
          </a:p>
          <a:p>
            <a:pPr lvl="1"/>
            <a:r>
              <a:rPr lang="en-NZ" sz="3200" dirty="0" smtClean="0"/>
              <a:t>Considered stable at about 18 months post CVA</a:t>
            </a:r>
          </a:p>
          <a:p>
            <a:pPr lvl="1"/>
            <a:r>
              <a:rPr lang="en-NZ" sz="3200" dirty="0" smtClean="0"/>
              <a:t>Need to look at causes for CVA to determine if the person at risk of another.</a:t>
            </a:r>
          </a:p>
          <a:p>
            <a:pPr lvl="1"/>
            <a:r>
              <a:rPr lang="en-NZ" sz="3200" dirty="0" smtClean="0"/>
              <a:t>Haemorrhagic or ischaemic?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Non-Progressive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25891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76400"/>
            <a:ext cx="7408333" cy="4449763"/>
          </a:xfrm>
        </p:spPr>
        <p:txBody>
          <a:bodyPr>
            <a:normAutofit/>
          </a:bodyPr>
          <a:lstStyle/>
          <a:p>
            <a:pPr lvl="1"/>
            <a:r>
              <a:rPr lang="en-NZ" sz="2800" dirty="0"/>
              <a:t>Haemorrhagic usually has low risk for repeat event if caused by a congenital malformation or berry aneurysm, trauma to head.</a:t>
            </a:r>
          </a:p>
          <a:p>
            <a:pPr lvl="1"/>
            <a:r>
              <a:rPr lang="en-NZ" sz="2800" dirty="0"/>
              <a:t>High blood pressure? – more likely to happen again if cause not treated.</a:t>
            </a:r>
          </a:p>
          <a:p>
            <a:pPr lvl="1"/>
            <a:r>
              <a:rPr lang="en-NZ" sz="2800" dirty="0"/>
              <a:t>Ischaemic can be due to </a:t>
            </a:r>
            <a:r>
              <a:rPr lang="en-NZ" sz="2800" dirty="0" smtClean="0"/>
              <a:t>cholesterol </a:t>
            </a:r>
            <a:r>
              <a:rPr lang="en-NZ" sz="2800" dirty="0"/>
              <a:t>or ‘bubbles’ or ‘clots’.  More likely to happen again if cause not treated.</a:t>
            </a:r>
          </a:p>
          <a:p>
            <a:endParaRPr lang="en-NZ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Haemorrhagic or ischaemic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515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0"/>
            <a:ext cx="7408333" cy="4724400"/>
          </a:xfrm>
        </p:spPr>
        <p:txBody>
          <a:bodyPr/>
          <a:lstStyle/>
          <a:p>
            <a:r>
              <a:rPr lang="en-NZ" dirty="0" smtClean="0"/>
              <a:t>Some tumours </a:t>
            </a:r>
          </a:p>
          <a:p>
            <a:r>
              <a:rPr lang="en-NZ" dirty="0" smtClean="0"/>
              <a:t>Dementias = Alzheimer’s Disease, </a:t>
            </a:r>
            <a:r>
              <a:rPr lang="en-NZ" dirty="0" err="1" smtClean="0"/>
              <a:t>Fronto</a:t>
            </a:r>
            <a:r>
              <a:rPr lang="en-NZ" dirty="0" smtClean="0"/>
              <a:t>-temporal dementia, Picks Disease, Diffuse </a:t>
            </a:r>
            <a:r>
              <a:rPr lang="en-NZ" dirty="0" err="1" smtClean="0"/>
              <a:t>Lewy</a:t>
            </a:r>
            <a:r>
              <a:rPr lang="en-NZ" dirty="0" smtClean="0"/>
              <a:t> Body Disease.</a:t>
            </a:r>
          </a:p>
          <a:p>
            <a:r>
              <a:rPr lang="en-NZ" dirty="0" smtClean="0"/>
              <a:t>Vascular Dementia</a:t>
            </a:r>
          </a:p>
          <a:p>
            <a:r>
              <a:rPr lang="en-NZ" dirty="0" smtClean="0"/>
              <a:t>Multi Infarct Dementia</a:t>
            </a:r>
          </a:p>
          <a:p>
            <a:r>
              <a:rPr lang="en-NZ" dirty="0" smtClean="0"/>
              <a:t>Mental Health problems like depression – can fluctuate in accordance with psychosocial stressors.</a:t>
            </a:r>
          </a:p>
          <a:p>
            <a:endParaRPr lang="en-NZ" dirty="0" smtClean="0"/>
          </a:p>
          <a:p>
            <a:r>
              <a:rPr lang="en-NZ" dirty="0" smtClean="0"/>
              <a:t>Epilepsy can be caused by an acquired injury or can be idiopathic.  Not usually progressive if well managed with medication.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Progressive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2401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28800"/>
            <a:ext cx="7408333" cy="4297363"/>
          </a:xfrm>
        </p:spPr>
        <p:txBody>
          <a:bodyPr>
            <a:normAutofit/>
          </a:bodyPr>
          <a:lstStyle/>
          <a:p>
            <a:r>
              <a:rPr lang="en-NZ" sz="3200" dirty="0" smtClean="0"/>
              <a:t>Illness / Disease is likely to be progressive</a:t>
            </a:r>
          </a:p>
          <a:p>
            <a:pPr marL="0" indent="0">
              <a:buNone/>
            </a:pPr>
            <a:endParaRPr lang="en-NZ" sz="3200" dirty="0" smtClean="0"/>
          </a:p>
          <a:p>
            <a:r>
              <a:rPr lang="en-NZ" sz="3200" dirty="0" smtClean="0"/>
              <a:t>Acute injury like trauma, CVA is more likely to recover to some extent and then become stable.  Give it at least 18 months.</a:t>
            </a:r>
            <a:endParaRPr lang="en-NZ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General rule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35232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600200"/>
            <a:ext cx="7408333" cy="4441296"/>
          </a:xfrm>
        </p:spPr>
        <p:txBody>
          <a:bodyPr>
            <a:noAutofit/>
          </a:bodyPr>
          <a:lstStyle/>
          <a:p>
            <a:r>
              <a:rPr lang="en-NZ" sz="2800" dirty="0" smtClean="0"/>
              <a:t>Step 1. – Is the course consistent with expectation?</a:t>
            </a:r>
          </a:p>
          <a:p>
            <a:endParaRPr lang="en-NZ" sz="2800" dirty="0" smtClean="0"/>
          </a:p>
          <a:p>
            <a:r>
              <a:rPr lang="en-NZ" sz="2800" dirty="0" smtClean="0"/>
              <a:t>Step 2. – Refer for an assessment with a suitably experienced neuropsychologist who will administer psychometric measures to get an objective measurement – not a psychiatrist or a clinical psychologist who will rely on ‘intuition’ as they are wrong 50% of the time!</a:t>
            </a:r>
            <a:endParaRPr lang="en-NZ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Detection of Symptom Exaggeration – In the Office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65757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800600"/>
          </a:xfrm>
        </p:spPr>
        <p:txBody>
          <a:bodyPr>
            <a:noAutofit/>
          </a:bodyPr>
          <a:lstStyle/>
          <a:p>
            <a:r>
              <a:rPr lang="en-NZ" sz="3200" dirty="0" smtClean="0"/>
              <a:t>Fairly easy for neuropsychologists in cases of cognitive symptom exaggeration.</a:t>
            </a:r>
          </a:p>
          <a:p>
            <a:r>
              <a:rPr lang="en-NZ" sz="3200" dirty="0" smtClean="0"/>
              <a:t>Use psychometric measures with robust statistical properties</a:t>
            </a:r>
          </a:p>
          <a:p>
            <a:r>
              <a:rPr lang="en-NZ" sz="3200" dirty="0" smtClean="0"/>
              <a:t>80 - 90% can be achieved by individuals with severe TBI, advanced dementia and intellectual disability.</a:t>
            </a:r>
          </a:p>
          <a:p>
            <a:r>
              <a:rPr lang="en-NZ" sz="3200" dirty="0" smtClean="0"/>
              <a:t>MTBI client achieving 60% is suspicious!</a:t>
            </a:r>
            <a:endParaRPr lang="en-NZ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Detection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5875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615</TotalTime>
  <Words>1609</Words>
  <Application>Microsoft Office PowerPoint</Application>
  <PresentationFormat>On-screen Show (4:3)</PresentationFormat>
  <Paragraphs>168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Waveform</vt:lpstr>
      <vt:lpstr>Detecting and Managing Symptom Exaggeration in ‘Brain’ Disorders </vt:lpstr>
      <vt:lpstr>Most commonly seen in these ‘Brain’ Disorders</vt:lpstr>
      <vt:lpstr>Step 1. Is the progression consistent with expectation?</vt:lpstr>
      <vt:lpstr>Non-Progressive</vt:lpstr>
      <vt:lpstr>Haemorrhagic or ischaemic</vt:lpstr>
      <vt:lpstr>Progressive</vt:lpstr>
      <vt:lpstr>General rule</vt:lpstr>
      <vt:lpstr>Detection of Symptom Exaggeration – In the Office</vt:lpstr>
      <vt:lpstr>Detection</vt:lpstr>
      <vt:lpstr>‘Malingering’</vt:lpstr>
      <vt:lpstr>Sensitivity = 0.542 Specificity = 1.00</vt:lpstr>
      <vt:lpstr>Robust Evidence</vt:lpstr>
      <vt:lpstr>Intervention</vt:lpstr>
      <vt:lpstr>From the very start you can….</vt:lpstr>
      <vt:lpstr>Recovery ‘unknown’ myth</vt:lpstr>
      <vt:lpstr>Client expectations predict recovery</vt:lpstr>
      <vt:lpstr>In the Clinic</vt:lpstr>
      <vt:lpstr>What often happens</vt:lpstr>
      <vt:lpstr>Case Example</vt:lpstr>
      <vt:lpstr>PowerPoint Presentation</vt:lpstr>
      <vt:lpstr>PowerPoint Presentation</vt:lpstr>
      <vt:lpstr>At Work</vt:lpstr>
      <vt:lpstr>At Home</vt:lpstr>
      <vt:lpstr>Combination</vt:lpstr>
      <vt:lpstr>What to do?</vt:lpstr>
      <vt:lpstr>PowerPoint Presentation</vt:lpstr>
      <vt:lpstr>PowerPoint Presentation</vt:lpstr>
      <vt:lpstr>Outcome</vt:lpstr>
      <vt:lpstr>Outcome ctd</vt:lpstr>
      <vt:lpstr>Main points</vt:lpstr>
      <vt:lpstr>4 Easy 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Symptom Exaggeration in Rehabilitation</dc:title>
  <dc:creator>CNS</dc:creator>
  <cp:lastModifiedBy>CNS</cp:lastModifiedBy>
  <cp:revision>31</cp:revision>
  <dcterms:created xsi:type="dcterms:W3CDTF">2006-08-16T00:00:00Z</dcterms:created>
  <dcterms:modified xsi:type="dcterms:W3CDTF">2013-09-06T06:46:27Z</dcterms:modified>
</cp:coreProperties>
</file>