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74" r:id="rId4"/>
    <p:sldId id="258" r:id="rId5"/>
    <p:sldId id="259" r:id="rId6"/>
    <p:sldId id="260" r:id="rId7"/>
    <p:sldId id="275" r:id="rId8"/>
    <p:sldId id="261" r:id="rId9"/>
    <p:sldId id="276" r:id="rId10"/>
    <p:sldId id="262" r:id="rId11"/>
    <p:sldId id="280" r:id="rId12"/>
    <p:sldId id="263" r:id="rId13"/>
    <p:sldId id="281" r:id="rId14"/>
    <p:sldId id="264" r:id="rId15"/>
    <p:sldId id="265" r:id="rId16"/>
    <p:sldId id="266" r:id="rId17"/>
    <p:sldId id="267" r:id="rId18"/>
    <p:sldId id="268" r:id="rId19"/>
    <p:sldId id="269" r:id="rId20"/>
    <p:sldId id="282" r:id="rId21"/>
    <p:sldId id="277" r:id="rId22"/>
    <p:sldId id="270" r:id="rId23"/>
    <p:sldId id="27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6595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91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881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7578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41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025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297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99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71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38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4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6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81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12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87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479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2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8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5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6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3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7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3331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E1DD72-A8A5-455C-8607-595320E2BEA8}" type="datetimeFigureOut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22/07/2015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CB0729-E0A5-47C7-85F9-A981FB186187}" type="slidenum">
              <a:rPr lang="en-NZ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547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Assessment OF Medical work Fitness .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Dr David Hartshorn</a:t>
            </a:r>
          </a:p>
          <a:p>
            <a:r>
              <a:rPr lang="en-NZ" dirty="0" smtClean="0"/>
              <a:t>Occupational Medicine Specialist </a:t>
            </a:r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67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098" name="Picture 2" descr="Image result for unsafe work practice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11815"/>
            <a:ext cx="4680520" cy="457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99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Function?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Diagnosis does not dictate function.</a:t>
            </a:r>
          </a:p>
          <a:p>
            <a:r>
              <a:rPr lang="en-NZ" dirty="0" smtClean="0"/>
              <a:t>Impairment does not reliably predict function or disability.</a:t>
            </a:r>
          </a:p>
          <a:p>
            <a:r>
              <a:rPr lang="en-NZ" dirty="0" smtClean="0"/>
              <a:t>Neither diagnosis nor impairment, in them- selves, accurately predict work involvement.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6328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afety! Replacing a streetlight bulb without a cherrypic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15555"/>
            <a:ext cx="3600400" cy="542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4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Functional Information.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Self report- context important.</a:t>
            </a:r>
          </a:p>
          <a:p>
            <a:r>
              <a:rPr lang="en-NZ" dirty="0" smtClean="0"/>
              <a:t>Medical assessment.</a:t>
            </a:r>
          </a:p>
          <a:p>
            <a:r>
              <a:rPr lang="en-NZ" dirty="0" smtClean="0"/>
              <a:t>Functional </a:t>
            </a:r>
            <a:r>
              <a:rPr lang="en-NZ" dirty="0" smtClean="0"/>
              <a:t>Capacity </a:t>
            </a:r>
            <a:r>
              <a:rPr lang="en-NZ" dirty="0" smtClean="0"/>
              <a:t>E</a:t>
            </a:r>
            <a:r>
              <a:rPr lang="en-NZ" dirty="0" smtClean="0"/>
              <a:t>valuation</a:t>
            </a:r>
            <a:r>
              <a:rPr lang="en-NZ" dirty="0" smtClean="0"/>
              <a:t>- FCE.</a:t>
            </a:r>
            <a:endParaRPr lang="en-NZ" dirty="0" smtClean="0"/>
          </a:p>
          <a:p>
            <a:r>
              <a:rPr lang="en-NZ" dirty="0" smtClean="0"/>
              <a:t>Exercise programme </a:t>
            </a:r>
            <a:r>
              <a:rPr lang="en-NZ" dirty="0" smtClean="0"/>
              <a:t>reports- functional.</a:t>
            </a:r>
            <a:endParaRPr lang="en-NZ" dirty="0" smtClean="0"/>
          </a:p>
          <a:p>
            <a:r>
              <a:rPr lang="en-NZ" dirty="0" smtClean="0"/>
              <a:t>OT programme </a:t>
            </a:r>
            <a:r>
              <a:rPr lang="en-NZ" dirty="0" smtClean="0"/>
              <a:t>reports-functional.</a:t>
            </a:r>
            <a:endParaRPr lang="en-NZ" dirty="0" smtClean="0"/>
          </a:p>
          <a:p>
            <a:r>
              <a:rPr lang="en-NZ" dirty="0" smtClean="0"/>
              <a:t>Work trial </a:t>
            </a:r>
            <a:r>
              <a:rPr lang="en-NZ" dirty="0" smtClean="0"/>
              <a:t>reports-functional.</a:t>
            </a:r>
          </a:p>
          <a:p>
            <a:r>
              <a:rPr lang="en-NZ" dirty="0" smtClean="0"/>
              <a:t>Surveillance.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31601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Functional Information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Self report &lt; physician &lt; FCE in terms of estimate of level of function within the disability assessment framework.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35723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Medical Work Fitness- Decisions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3 Questions to ask once the job and functional level are clear.</a:t>
            </a:r>
          </a:p>
          <a:p>
            <a:endParaRPr lang="en-NZ" dirty="0" smtClean="0"/>
          </a:p>
          <a:p>
            <a:r>
              <a:rPr lang="en-NZ" dirty="0" smtClean="0"/>
              <a:t>1. Can they perform the tasks required in the job</a:t>
            </a:r>
            <a:r>
              <a:rPr lang="en-NZ" dirty="0" smtClean="0"/>
              <a:t>? (physical/cognitive).</a:t>
            </a:r>
            <a:endParaRPr lang="en-NZ" dirty="0" smtClean="0"/>
          </a:p>
          <a:p>
            <a:r>
              <a:rPr lang="en-NZ" dirty="0" smtClean="0"/>
              <a:t>2. Can the job be performed safely without risk to self or others</a:t>
            </a:r>
            <a:r>
              <a:rPr lang="en-NZ" dirty="0" smtClean="0"/>
              <a:t>? (sudden incapacity/judgement)</a:t>
            </a:r>
            <a:endParaRPr lang="en-NZ" dirty="0" smtClean="0"/>
          </a:p>
          <a:p>
            <a:r>
              <a:rPr lang="en-NZ" dirty="0" smtClean="0"/>
              <a:t>3. Can the job be sustained for the duration of hours required</a:t>
            </a:r>
            <a:r>
              <a:rPr lang="en-NZ" dirty="0" smtClean="0"/>
              <a:t>? (fatigue/pain/stamina)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67295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Prognosis- TPD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What is current medical work fitness?</a:t>
            </a:r>
          </a:p>
          <a:p>
            <a:endParaRPr lang="en-NZ" dirty="0"/>
          </a:p>
          <a:p>
            <a:r>
              <a:rPr lang="en-NZ" dirty="0" smtClean="0"/>
              <a:t>What is the likely future medical work fitness?</a:t>
            </a:r>
          </a:p>
          <a:p>
            <a:endParaRPr lang="en-NZ" dirty="0"/>
          </a:p>
          <a:p>
            <a:r>
              <a:rPr lang="en-NZ" dirty="0" smtClean="0"/>
              <a:t>This does require diagnostic information- known tissue pathology and expected course of a defined illness or injury.</a:t>
            </a:r>
          </a:p>
          <a:p>
            <a:endParaRPr lang="en-NZ" dirty="0"/>
          </a:p>
          <a:p>
            <a:r>
              <a:rPr lang="en-NZ" dirty="0" smtClean="0"/>
              <a:t>More difficult in conditions of uncertain cause or variable course.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5186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Medical Work Fitness-Goals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Desirable features of medical work fitness assessments within the insurance industry?</a:t>
            </a:r>
          </a:p>
          <a:p>
            <a:endParaRPr lang="en-NZ" dirty="0"/>
          </a:p>
          <a:p>
            <a:r>
              <a:rPr lang="en-NZ" dirty="0" smtClean="0"/>
              <a:t>Reliable- in other words does the process produce consistent results across assessors and claimants?</a:t>
            </a:r>
          </a:p>
          <a:p>
            <a:r>
              <a:rPr lang="en-NZ" dirty="0" smtClean="0"/>
              <a:t>Validity- in other words does the assessment reflect reality in terms of actual work capacity?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76704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Are We Doing?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Overseas studies suggest wide inter-assessor variability in assessment of work disability.</a:t>
            </a:r>
          </a:p>
          <a:p>
            <a:endParaRPr lang="en-NZ" dirty="0"/>
          </a:p>
          <a:p>
            <a:r>
              <a:rPr lang="en-NZ" dirty="0" smtClean="0"/>
              <a:t>Evidence suggests some of this is due to differing patterns of information received.</a:t>
            </a:r>
          </a:p>
          <a:p>
            <a:r>
              <a:rPr lang="en-NZ" dirty="0" smtClean="0"/>
              <a:t>The disconnect between diagnosis, function, disability, and work involvement also a likely factor.</a:t>
            </a:r>
          </a:p>
          <a:p>
            <a:r>
              <a:rPr lang="en-NZ" dirty="0" smtClean="0"/>
              <a:t>This may be particularly true for subjective complaints such as pain and fatigue.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38233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Are We Doing- Validity?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There is no “gold standard” for disability assessment.</a:t>
            </a:r>
          </a:p>
          <a:p>
            <a:r>
              <a:rPr lang="en-NZ" dirty="0" smtClean="0"/>
              <a:t>In the ACC sector many of those found to be “fit for work” move across to a sickness or invalids benefit</a:t>
            </a:r>
            <a:r>
              <a:rPr lang="en-NZ" dirty="0" smtClean="0"/>
              <a:t>. Fitness vs skills?</a:t>
            </a:r>
            <a:endParaRPr lang="en-NZ" dirty="0" smtClean="0"/>
          </a:p>
          <a:p>
            <a:r>
              <a:rPr lang="en-NZ" dirty="0" smtClean="0"/>
              <a:t>Many of those on a sickness benefit do not have illness that precludes safe work. </a:t>
            </a:r>
          </a:p>
          <a:p>
            <a:r>
              <a:rPr lang="en-NZ" dirty="0" smtClean="0"/>
              <a:t>Difficulty is that a return to work relates to more complex processes than just medical fitness for work</a:t>
            </a:r>
            <a:r>
              <a:rPr lang="en-NZ" dirty="0" smtClean="0"/>
              <a:t>.</a:t>
            </a:r>
          </a:p>
          <a:p>
            <a:r>
              <a:rPr lang="en-NZ" dirty="0" smtClean="0"/>
              <a:t>Successful and sustainable return to work is best validation but this doesn’t help to validate “unfit” findings.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5835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afety! Two forklifts are better than 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895" y="1196752"/>
            <a:ext cx="4241329" cy="437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2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chrnews.com/ext/resources/2015/02-2015/02-16-2015/IB-Idiots-on-Ladders-wi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40768"/>
            <a:ext cx="3607600" cy="439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766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Improvements?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Consistency in protocol for FFW assessments?</a:t>
            </a:r>
          </a:p>
          <a:p>
            <a:r>
              <a:rPr lang="en-NZ" dirty="0" smtClean="0"/>
              <a:t>Seek a range of functional information sources?</a:t>
            </a:r>
          </a:p>
          <a:p>
            <a:r>
              <a:rPr lang="en-NZ" dirty="0" smtClean="0"/>
              <a:t>Psychology assessment as part of process for pain and fatigue related cases?</a:t>
            </a:r>
          </a:p>
          <a:p>
            <a:r>
              <a:rPr lang="en-NZ" dirty="0" smtClean="0"/>
              <a:t>Expert panel assessments?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Questions-Discussion.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29509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References.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NZ" dirty="0" err="1"/>
              <a:t>Spanjer</a:t>
            </a:r>
            <a:r>
              <a:rPr lang="en-NZ" dirty="0"/>
              <a:t> J. Sources of variation in work disability assessment. Work 37 (2010) 405-411.</a:t>
            </a:r>
          </a:p>
          <a:p>
            <a:r>
              <a:rPr lang="en-NZ" dirty="0" err="1"/>
              <a:t>Spanjer</a:t>
            </a:r>
            <a:r>
              <a:rPr lang="en-NZ" dirty="0"/>
              <a:t> J. Disability assessment interview: the role of detailed information on functioning in addition to medical history-taking. J </a:t>
            </a:r>
            <a:r>
              <a:rPr lang="en-NZ" dirty="0" err="1"/>
              <a:t>Rehabil</a:t>
            </a:r>
            <a:r>
              <a:rPr lang="en-NZ" dirty="0"/>
              <a:t> Med. 2009 Mar;41(4):267-72</a:t>
            </a:r>
          </a:p>
          <a:p>
            <a:r>
              <a:rPr lang="en-NZ" dirty="0" err="1"/>
              <a:t>Brouwer</a:t>
            </a:r>
            <a:r>
              <a:rPr lang="en-NZ" dirty="0"/>
              <a:t> S. Comparing self –report, clinical examination and functional testing in the assessment of work related limitations in patients with chronic low back pain. </a:t>
            </a:r>
            <a:r>
              <a:rPr lang="en-NZ" dirty="0" err="1"/>
              <a:t>Disabil</a:t>
            </a:r>
            <a:r>
              <a:rPr lang="en-NZ" dirty="0"/>
              <a:t> </a:t>
            </a:r>
            <a:r>
              <a:rPr lang="en-NZ" dirty="0" err="1"/>
              <a:t>Rehabil</a:t>
            </a:r>
            <a:r>
              <a:rPr lang="en-NZ" dirty="0"/>
              <a:t>. 2005 Sep 2;27(17):999-1005.</a:t>
            </a:r>
          </a:p>
          <a:p>
            <a:r>
              <a:rPr lang="en-NZ" dirty="0" err="1"/>
              <a:t>Kuijer</a:t>
            </a:r>
            <a:r>
              <a:rPr lang="en-NZ" dirty="0"/>
              <a:t> P.P.F.M. Are performance based measures predictive of work participation in patients with musculoskeletal </a:t>
            </a:r>
            <a:r>
              <a:rPr lang="en-NZ" dirty="0" err="1"/>
              <a:t>disoreders</a:t>
            </a:r>
            <a:r>
              <a:rPr lang="en-NZ" dirty="0"/>
              <a:t>? A systematic review. </a:t>
            </a:r>
            <a:r>
              <a:rPr lang="en-NZ" dirty="0" err="1"/>
              <a:t>Int</a:t>
            </a:r>
            <a:r>
              <a:rPr lang="en-NZ" dirty="0"/>
              <a:t> Arch </a:t>
            </a:r>
            <a:r>
              <a:rPr lang="en-NZ" dirty="0" err="1"/>
              <a:t>Occup</a:t>
            </a:r>
            <a:r>
              <a:rPr lang="en-NZ" dirty="0"/>
              <a:t> Environ Health. 2012 Feb;85(2):109-123.</a:t>
            </a:r>
          </a:p>
          <a:p>
            <a:r>
              <a:rPr lang="en-NZ" dirty="0"/>
              <a:t>Reyes del Paso. Cognitive Impairment in fibromyalgia syndrome: The impact of cardiovascular regulation, pain, emotional disorders and medication. </a:t>
            </a:r>
            <a:r>
              <a:rPr lang="en-NZ" dirty="0" err="1"/>
              <a:t>Eu</a:t>
            </a:r>
            <a:r>
              <a:rPr lang="en-NZ" dirty="0"/>
              <a:t> J Pain. 2012 March 16 (3):421-429.</a:t>
            </a:r>
          </a:p>
          <a:p>
            <a:r>
              <a:rPr lang="en-NZ" dirty="0" err="1"/>
              <a:t>Seo</a:t>
            </a:r>
            <a:r>
              <a:rPr lang="en-NZ" dirty="0"/>
              <a:t> J. Working memory impairment in fibromyalgia patients associated with altered </a:t>
            </a:r>
            <a:r>
              <a:rPr lang="en-NZ" dirty="0" err="1"/>
              <a:t>frontoparietal</a:t>
            </a:r>
            <a:r>
              <a:rPr lang="en-NZ" dirty="0"/>
              <a:t> memory network. </a:t>
            </a:r>
            <a:r>
              <a:rPr lang="en-NZ" dirty="0" err="1"/>
              <a:t>PLoS</a:t>
            </a:r>
            <a:r>
              <a:rPr lang="en-NZ" dirty="0"/>
              <a:t> One. 2012; 7(6):e37808.</a:t>
            </a:r>
          </a:p>
          <a:p>
            <a:r>
              <a:rPr lang="en-NZ" dirty="0" err="1"/>
              <a:t>Goel</a:t>
            </a:r>
            <a:r>
              <a:rPr lang="en-NZ" dirty="0"/>
              <a:t> N. Neurocognitive consequences of sleep deprivation. </a:t>
            </a:r>
            <a:r>
              <a:rPr lang="en-NZ" dirty="0" err="1"/>
              <a:t>Semin</a:t>
            </a:r>
            <a:r>
              <a:rPr lang="en-NZ" dirty="0"/>
              <a:t> Neurol. 2009 Sep;29(4):320-39.</a:t>
            </a:r>
          </a:p>
          <a:p>
            <a:r>
              <a:rPr lang="en-NZ" dirty="0" err="1"/>
              <a:t>Pulles</a:t>
            </a:r>
            <a:r>
              <a:rPr lang="en-NZ" dirty="0"/>
              <a:t> WL. The role of neuropsychological performance in the relationship between chronic pain and functional physical impairment. Pain Med. 2011 Dec;12(12):1769-76.</a:t>
            </a:r>
          </a:p>
          <a:p>
            <a:r>
              <a:rPr lang="en-NZ" dirty="0"/>
              <a:t>Glass JM. Executive function in chronic pain patients and healthy controls: different cortical activation during response inhibition in fibromyalgia. J. Pain. 2011 Dec;12(12):1219-29.</a:t>
            </a:r>
          </a:p>
          <a:p>
            <a:r>
              <a:rPr lang="en-NZ" dirty="0"/>
              <a:t>Moriarty O. The effect of pain on cognitive function: a review of clinical and preclinical research. </a:t>
            </a:r>
            <a:r>
              <a:rPr lang="en-NZ" dirty="0" err="1"/>
              <a:t>Prog</a:t>
            </a:r>
            <a:r>
              <a:rPr lang="en-NZ" dirty="0"/>
              <a:t> </a:t>
            </a:r>
            <a:r>
              <a:rPr lang="en-NZ" dirty="0" err="1"/>
              <a:t>Neurobiol</a:t>
            </a:r>
            <a:r>
              <a:rPr lang="en-NZ" dirty="0"/>
              <a:t>. 2011 Mar;93(3):385-404.</a:t>
            </a:r>
          </a:p>
          <a:p>
            <a:r>
              <a:rPr lang="en-NZ" dirty="0" err="1"/>
              <a:t>Lillefjell</a:t>
            </a:r>
            <a:r>
              <a:rPr lang="en-NZ" dirty="0"/>
              <a:t> M. Prediction of function in daily life following multidisciplinary rehabilitation for individuals with chronic musculoskeletal pain; a prospective study. BMC </a:t>
            </a:r>
            <a:r>
              <a:rPr lang="en-NZ" dirty="0" err="1"/>
              <a:t>Musculoskelet</a:t>
            </a:r>
            <a:r>
              <a:rPr lang="en-NZ" dirty="0"/>
              <a:t> </a:t>
            </a:r>
            <a:r>
              <a:rPr lang="en-NZ" dirty="0" err="1"/>
              <a:t>Disord</a:t>
            </a:r>
            <a:r>
              <a:rPr lang="en-NZ" dirty="0"/>
              <a:t>. 2007 Jul 10;8:65</a:t>
            </a:r>
          </a:p>
          <a:p>
            <a:r>
              <a:rPr lang="en-NZ" dirty="0"/>
              <a:t>Brede E. Prediction of failure to retain work 1 year after interdisciplinary restoration in occupational injuries. Arch </a:t>
            </a:r>
            <a:r>
              <a:rPr lang="en-NZ" dirty="0" err="1"/>
              <a:t>Phys</a:t>
            </a:r>
            <a:r>
              <a:rPr lang="en-NZ" dirty="0"/>
              <a:t> Med </a:t>
            </a:r>
            <a:r>
              <a:rPr lang="en-NZ" dirty="0" err="1"/>
              <a:t>Rahabil</a:t>
            </a:r>
            <a:r>
              <a:rPr lang="en-NZ" dirty="0"/>
              <a:t>. 2012 Feb;93(2):268-74.</a:t>
            </a:r>
          </a:p>
          <a:p>
            <a:r>
              <a:rPr lang="en-NZ" dirty="0"/>
              <a:t>Gross DP. Factors influencing results of functional capacity evaluations in workers compensation claimants with low back pain. </a:t>
            </a:r>
            <a:r>
              <a:rPr lang="en-NZ" dirty="0" err="1"/>
              <a:t>Phys</a:t>
            </a:r>
            <a:r>
              <a:rPr lang="en-NZ" dirty="0"/>
              <a:t> </a:t>
            </a:r>
            <a:r>
              <a:rPr lang="en-NZ" dirty="0" err="1"/>
              <a:t>Ther</a:t>
            </a:r>
            <a:r>
              <a:rPr lang="en-NZ" dirty="0"/>
              <a:t>. 2005 Apr;85(4):315-22.</a:t>
            </a:r>
          </a:p>
          <a:p>
            <a:r>
              <a:rPr lang="en-NZ" dirty="0"/>
              <a:t>Brown RT. Adverse effects and cognitive function among primary care patients taking opioids for chronic non-malignant pain. J Opioid </a:t>
            </a:r>
            <a:r>
              <a:rPr lang="en-NZ" dirty="0" err="1"/>
              <a:t>Manag</a:t>
            </a:r>
            <a:r>
              <a:rPr lang="en-NZ" dirty="0"/>
              <a:t>. 2006 May-Jun;2(3):137-46</a:t>
            </a:r>
          </a:p>
          <a:p>
            <a:r>
              <a:rPr lang="en-NZ" dirty="0"/>
              <a:t>Glass JM. Cognitive dysfunction in </a:t>
            </a:r>
            <a:r>
              <a:rPr lang="en-NZ" dirty="0" err="1"/>
              <a:t>fibromayalgia</a:t>
            </a:r>
            <a:r>
              <a:rPr lang="en-NZ" dirty="0"/>
              <a:t> and chronic fatigue syndrome: new trends and future directions. </a:t>
            </a:r>
            <a:r>
              <a:rPr lang="en-NZ" dirty="0" err="1"/>
              <a:t>Curr</a:t>
            </a:r>
            <a:r>
              <a:rPr lang="en-NZ" dirty="0"/>
              <a:t> </a:t>
            </a:r>
            <a:r>
              <a:rPr lang="en-NZ" dirty="0" err="1"/>
              <a:t>Rheumatol</a:t>
            </a:r>
            <a:r>
              <a:rPr lang="en-NZ" dirty="0"/>
              <a:t> Rep. 2006 Dec;8(6):425-9.</a:t>
            </a:r>
          </a:p>
          <a:p>
            <a:r>
              <a:rPr lang="en-NZ" dirty="0"/>
              <a:t>Gross DP. Are functional capacity evaluations affected by the patients pain? </a:t>
            </a:r>
            <a:r>
              <a:rPr lang="en-NZ" dirty="0" err="1"/>
              <a:t>Curr</a:t>
            </a:r>
            <a:r>
              <a:rPr lang="en-NZ" dirty="0"/>
              <a:t> Pain headache Rep. 2006 Apr;10(2):107-13</a:t>
            </a:r>
          </a:p>
          <a:p>
            <a:r>
              <a:rPr lang="en-NZ" dirty="0"/>
              <a:t>Phillips LA. Pain coping in injured workers with chronic pain: what’s unique about workers? </a:t>
            </a:r>
            <a:r>
              <a:rPr lang="en-NZ" dirty="0" err="1"/>
              <a:t>Disabil</a:t>
            </a:r>
            <a:r>
              <a:rPr lang="en-NZ" dirty="0"/>
              <a:t> </a:t>
            </a:r>
            <a:r>
              <a:rPr lang="en-NZ" dirty="0" err="1"/>
              <a:t>Rahabil</a:t>
            </a:r>
            <a:r>
              <a:rPr lang="en-NZ" dirty="0"/>
              <a:t>. 2012 Mar 19.</a:t>
            </a:r>
          </a:p>
          <a:p>
            <a:r>
              <a:rPr lang="en-NZ" dirty="0"/>
              <a:t>De </a:t>
            </a:r>
            <a:r>
              <a:rPr lang="en-NZ" dirty="0" err="1"/>
              <a:t>Vries</a:t>
            </a:r>
            <a:r>
              <a:rPr lang="en-NZ" dirty="0"/>
              <a:t> HJ. Workers who stay at work despite chronic nonspecific musculoskeletal pain: Do they differ from workers with sick leave? J </a:t>
            </a:r>
            <a:r>
              <a:rPr lang="en-NZ" dirty="0" err="1"/>
              <a:t>Occup</a:t>
            </a:r>
            <a:r>
              <a:rPr lang="en-NZ" dirty="0"/>
              <a:t> </a:t>
            </a:r>
            <a:r>
              <a:rPr lang="en-NZ" dirty="0" err="1"/>
              <a:t>Rehabil</a:t>
            </a:r>
            <a:r>
              <a:rPr lang="en-NZ" dirty="0"/>
              <a:t>. 2012 Mar 28.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755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Occupational Medicine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Clinical assessment and treatment of work related illness or injury.</a:t>
            </a:r>
          </a:p>
          <a:p>
            <a:r>
              <a:rPr lang="en-NZ" dirty="0" smtClean="0"/>
              <a:t>Health surveillance within the work place.</a:t>
            </a:r>
          </a:p>
          <a:p>
            <a:r>
              <a:rPr lang="en-NZ" dirty="0" smtClean="0"/>
              <a:t>Illness and injury prevention programmes.</a:t>
            </a:r>
          </a:p>
          <a:p>
            <a:r>
              <a:rPr lang="en-NZ" dirty="0" smtClean="0"/>
              <a:t>Rehabilitation and return to work planning.</a:t>
            </a:r>
          </a:p>
          <a:p>
            <a:r>
              <a:rPr lang="en-NZ" dirty="0" smtClean="0"/>
              <a:t>Health risk assessment within the workplace.</a:t>
            </a:r>
          </a:p>
          <a:p>
            <a:r>
              <a:rPr lang="en-NZ" dirty="0" smtClean="0"/>
              <a:t>Development of workplace policies and procedures.</a:t>
            </a:r>
          </a:p>
          <a:p>
            <a:r>
              <a:rPr lang="en-NZ" dirty="0"/>
              <a:t>Assessment of medical work fitness.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627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Medical </a:t>
            </a:r>
            <a:r>
              <a:rPr lang="en-NZ" dirty="0"/>
              <a:t>W</a:t>
            </a:r>
            <a:r>
              <a:rPr lang="en-NZ" dirty="0" smtClean="0"/>
              <a:t>ork Fitness- When?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In safety critical roles- transport, emergency workers.</a:t>
            </a:r>
          </a:p>
          <a:p>
            <a:r>
              <a:rPr lang="en-NZ" dirty="0" smtClean="0"/>
              <a:t>Pre- employment and during employment. </a:t>
            </a:r>
          </a:p>
          <a:p>
            <a:r>
              <a:rPr lang="en-NZ" dirty="0" smtClean="0"/>
              <a:t>As part of return to work or rehabilitation.</a:t>
            </a:r>
          </a:p>
          <a:p>
            <a:r>
              <a:rPr lang="en-NZ" dirty="0" smtClean="0"/>
              <a:t>As part of the insurance sector including ACC.</a:t>
            </a:r>
          </a:p>
          <a:p>
            <a:endParaRPr lang="en-NZ" dirty="0"/>
          </a:p>
          <a:p>
            <a:r>
              <a:rPr lang="en-NZ" dirty="0" smtClean="0"/>
              <a:t>In practical terms is central in Income Protection and TPD claims.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4837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Medical Work Fitness-How?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assessment requires detailed knowledge of;</a:t>
            </a:r>
          </a:p>
          <a:p>
            <a:endParaRPr lang="en-NZ" dirty="0"/>
          </a:p>
          <a:p>
            <a:r>
              <a:rPr lang="en-NZ" dirty="0" smtClean="0"/>
              <a:t>1. The functional requirements of the job.</a:t>
            </a:r>
          </a:p>
          <a:p>
            <a:r>
              <a:rPr lang="en-NZ" dirty="0" smtClean="0"/>
              <a:t>2. The functional level of the person.</a:t>
            </a:r>
          </a:p>
          <a:p>
            <a:endParaRPr lang="en-NZ" dirty="0"/>
          </a:p>
          <a:p>
            <a:r>
              <a:rPr lang="en-NZ" dirty="0" smtClean="0"/>
              <a:t>And…</a:t>
            </a:r>
          </a:p>
          <a:p>
            <a:r>
              <a:rPr lang="en-NZ" dirty="0" smtClean="0"/>
              <a:t>An assessment of whether they match up</a:t>
            </a:r>
            <a:r>
              <a:rPr lang="en-NZ" dirty="0" smtClean="0"/>
              <a:t>.</a:t>
            </a:r>
          </a:p>
          <a:p>
            <a:r>
              <a:rPr lang="en-NZ" dirty="0" smtClean="0"/>
              <a:t>Are any </a:t>
            </a:r>
            <a:r>
              <a:rPr lang="en-NZ" dirty="0" err="1" smtClean="0"/>
              <a:t>mis</a:t>
            </a:r>
            <a:r>
              <a:rPr lang="en-NZ" dirty="0" smtClean="0"/>
              <a:t>-matches important?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021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unsafe work practice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40" y="1124744"/>
            <a:ext cx="672481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0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Job Description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Needs to be </a:t>
            </a:r>
            <a:r>
              <a:rPr lang="en-NZ" b="1" i="1" dirty="0" smtClean="0"/>
              <a:t>functional.</a:t>
            </a:r>
          </a:p>
          <a:p>
            <a:endParaRPr lang="en-NZ" b="1" i="1" dirty="0"/>
          </a:p>
          <a:p>
            <a:r>
              <a:rPr lang="en-NZ" dirty="0" smtClean="0"/>
              <a:t>What precisely is done, where, how often, who by, and for how long.</a:t>
            </a:r>
          </a:p>
          <a:p>
            <a:r>
              <a:rPr lang="en-NZ" dirty="0" smtClean="0"/>
              <a:t>What is the environment and what are the hazards.</a:t>
            </a:r>
          </a:p>
          <a:p>
            <a:r>
              <a:rPr lang="en-NZ" dirty="0" smtClean="0"/>
              <a:t>Quantify if at all possible.</a:t>
            </a:r>
          </a:p>
          <a:p>
            <a:r>
              <a:rPr lang="en-NZ" dirty="0" smtClean="0"/>
              <a:t>Work site visit or assessment very useful.</a:t>
            </a:r>
          </a:p>
          <a:p>
            <a:endParaRPr lang="en-NZ" dirty="0"/>
          </a:p>
          <a:p>
            <a:r>
              <a:rPr lang="en-NZ" dirty="0" smtClean="0"/>
              <a:t>Should be able to explain the job and the environment to someone else.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577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unsafe work practice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6175"/>
            <a:ext cx="4773798" cy="323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Function- Different Aspects.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Physical capacity.</a:t>
            </a:r>
          </a:p>
          <a:p>
            <a:r>
              <a:rPr lang="en-NZ" dirty="0" smtClean="0"/>
              <a:t>Cognitive capacity.</a:t>
            </a:r>
          </a:p>
          <a:p>
            <a:r>
              <a:rPr lang="en-NZ" dirty="0" smtClean="0"/>
              <a:t>Endurance.</a:t>
            </a:r>
          </a:p>
          <a:p>
            <a:r>
              <a:rPr lang="en-NZ" dirty="0" smtClean="0"/>
              <a:t>Consistency/lapses.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218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1175</Words>
  <Application>Microsoft Office PowerPoint</Application>
  <PresentationFormat>On-screen Show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Apex</vt:lpstr>
      <vt:lpstr>1_Apex</vt:lpstr>
      <vt:lpstr>Assessment OF Medical work Fitness .</vt:lpstr>
      <vt:lpstr>PowerPoint Presentation</vt:lpstr>
      <vt:lpstr>Occupational Medicine</vt:lpstr>
      <vt:lpstr>Medical Work Fitness- When?</vt:lpstr>
      <vt:lpstr>Medical Work Fitness-How?</vt:lpstr>
      <vt:lpstr>PowerPoint Presentation</vt:lpstr>
      <vt:lpstr>Job Description</vt:lpstr>
      <vt:lpstr>PowerPoint Presentation</vt:lpstr>
      <vt:lpstr>Function- Different Aspects.</vt:lpstr>
      <vt:lpstr>PowerPoint Presentation</vt:lpstr>
      <vt:lpstr>Function?</vt:lpstr>
      <vt:lpstr>PowerPoint Presentation</vt:lpstr>
      <vt:lpstr>Functional Information.</vt:lpstr>
      <vt:lpstr>Functional Information</vt:lpstr>
      <vt:lpstr>Medical Work Fitness- Decisions</vt:lpstr>
      <vt:lpstr>Prognosis- TPD</vt:lpstr>
      <vt:lpstr>Medical Work Fitness-Goals</vt:lpstr>
      <vt:lpstr>How Are We Doing?</vt:lpstr>
      <vt:lpstr>How Are We Doing- Validity?</vt:lpstr>
      <vt:lpstr>PowerPoint Presentation</vt:lpstr>
      <vt:lpstr>Improvements?</vt:lpstr>
      <vt:lpstr>References.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Medical work Fitness .</dc:title>
  <dc:creator>david</dc:creator>
  <cp:lastModifiedBy>david</cp:lastModifiedBy>
  <cp:revision>17</cp:revision>
  <dcterms:created xsi:type="dcterms:W3CDTF">2015-07-20T04:04:16Z</dcterms:created>
  <dcterms:modified xsi:type="dcterms:W3CDTF">2015-07-21T23:06:09Z</dcterms:modified>
</cp:coreProperties>
</file>